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98" r:id="rId2"/>
    <p:sldId id="330" r:id="rId3"/>
    <p:sldId id="326" r:id="rId4"/>
    <p:sldId id="327" r:id="rId5"/>
    <p:sldId id="328" r:id="rId6"/>
    <p:sldId id="329" r:id="rId7"/>
    <p:sldId id="270" r:id="rId8"/>
    <p:sldId id="295" r:id="rId9"/>
    <p:sldId id="297" r:id="rId10"/>
    <p:sldId id="300" r:id="rId11"/>
    <p:sldId id="308" r:id="rId12"/>
    <p:sldId id="318" r:id="rId13"/>
    <p:sldId id="309" r:id="rId14"/>
    <p:sldId id="316" r:id="rId15"/>
    <p:sldId id="310" r:id="rId16"/>
    <p:sldId id="311" r:id="rId17"/>
    <p:sldId id="312" r:id="rId18"/>
    <p:sldId id="313" r:id="rId19"/>
    <p:sldId id="314" r:id="rId20"/>
    <p:sldId id="317" r:id="rId21"/>
    <p:sldId id="320" r:id="rId22"/>
    <p:sldId id="321" r:id="rId23"/>
    <p:sldId id="319" r:id="rId24"/>
    <p:sldId id="322" r:id="rId25"/>
    <p:sldId id="323" r:id="rId26"/>
    <p:sldId id="333" r:id="rId27"/>
    <p:sldId id="325" r:id="rId28"/>
    <p:sldId id="324" r:id="rId29"/>
    <p:sldId id="33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FB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7" autoAdjust="0"/>
    <p:restoredTop sz="94660"/>
  </p:normalViewPr>
  <p:slideViewPr>
    <p:cSldViewPr>
      <p:cViewPr varScale="1">
        <p:scale>
          <a:sx n="111" d="100"/>
          <a:sy n="111" d="100"/>
        </p:scale>
        <p:origin x="15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3677DB-4266-4B95-9A9C-666E808D009A}" type="datetimeFigureOut">
              <a:rPr lang="en-US" smtClean="0"/>
              <a:pPr/>
              <a:t>2/4/2018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01F48-9663-473A-969F-0B407331A7BA}" type="slidenum">
              <a:rPr lang="en-US" smtClean="0"/>
              <a:pPr/>
              <a:t>‹#›</a:t>
            </a:fld>
            <a:endParaRPr lang="en-US" dirty="0"/>
          </a:p>
        </p:txBody>
      </p:sp>
    </p:spTree>
    <p:extLst>
      <p:ext uri="{BB962C8B-B14F-4D97-AF65-F5344CB8AC3E}">
        <p14:creationId xmlns:p14="http://schemas.microsoft.com/office/powerpoint/2010/main" val="2797312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2</a:t>
            </a:fld>
            <a:endParaRPr lang="en-US" dirty="0"/>
          </a:p>
        </p:txBody>
      </p:sp>
    </p:spTree>
    <p:extLst>
      <p:ext uri="{BB962C8B-B14F-4D97-AF65-F5344CB8AC3E}">
        <p14:creationId xmlns:p14="http://schemas.microsoft.com/office/powerpoint/2010/main" val="1409892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3</a:t>
            </a:fld>
            <a:endParaRPr lang="en-US" dirty="0"/>
          </a:p>
        </p:txBody>
      </p:sp>
    </p:spTree>
    <p:extLst>
      <p:ext uri="{BB962C8B-B14F-4D97-AF65-F5344CB8AC3E}">
        <p14:creationId xmlns:p14="http://schemas.microsoft.com/office/powerpoint/2010/main" val="650928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4</a:t>
            </a:fld>
            <a:endParaRPr lang="en-US" dirty="0"/>
          </a:p>
        </p:txBody>
      </p:sp>
    </p:spTree>
    <p:extLst>
      <p:ext uri="{BB962C8B-B14F-4D97-AF65-F5344CB8AC3E}">
        <p14:creationId xmlns:p14="http://schemas.microsoft.com/office/powerpoint/2010/main" val="1529374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5</a:t>
            </a:fld>
            <a:endParaRPr lang="en-US" dirty="0"/>
          </a:p>
        </p:txBody>
      </p:sp>
    </p:spTree>
    <p:extLst>
      <p:ext uri="{BB962C8B-B14F-4D97-AF65-F5344CB8AC3E}">
        <p14:creationId xmlns:p14="http://schemas.microsoft.com/office/powerpoint/2010/main" val="32382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927B-7168-4A43-A65F-E07C4FB51378}" type="slidenum">
              <a:rPr lang="en-US" smtClean="0"/>
              <a:pPr/>
              <a:t>6</a:t>
            </a:fld>
            <a:endParaRPr lang="en-US" dirty="0"/>
          </a:p>
        </p:txBody>
      </p:sp>
    </p:spTree>
    <p:extLst>
      <p:ext uri="{BB962C8B-B14F-4D97-AF65-F5344CB8AC3E}">
        <p14:creationId xmlns:p14="http://schemas.microsoft.com/office/powerpoint/2010/main" val="472506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BFE78-77BD-4450-B37C-2244704135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BB8FA0-CE39-468F-B1CC-CA15DBDD683C}" type="datetimeFigureOut">
              <a:rPr lang="en-US" smtClean="0"/>
              <a:pPr/>
              <a:t>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ABBFE78-77BD-4450-B37C-2244704135D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BB8FA0-CE39-468F-B1CC-CA15DBDD683C}" type="datetimeFigureOut">
              <a:rPr lang="en-US" smtClean="0"/>
              <a:pPr/>
              <a:t>2/4/2018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BBFE78-77BD-4450-B37C-2244704135D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5105400"/>
          </a:xfrm>
        </p:spPr>
        <p:txBody>
          <a:bodyPr anchor="ctr" anchorCtr="0">
            <a:normAutofit/>
          </a:bodyPr>
          <a:lstStyle/>
          <a:p>
            <a:pPr algn="ctr">
              <a:spcBef>
                <a:spcPts val="0"/>
              </a:spcBef>
            </a:pPr>
            <a:r>
              <a:rPr lang="en-US" sz="8000" dirty="0" smtClean="0">
                <a:solidFill>
                  <a:srgbClr val="FFC000"/>
                </a:solidFill>
              </a:rPr>
              <a:t>Curve Revisions</a:t>
            </a:r>
            <a:r>
              <a:rPr lang="en-US" dirty="0" smtClean="0">
                <a:solidFill>
                  <a:srgbClr val="FFC000"/>
                </a:solidFill>
              </a:rPr>
              <a:t/>
            </a:r>
            <a:br>
              <a:rPr lang="en-US" dirty="0" smtClean="0">
                <a:solidFill>
                  <a:srgbClr val="FFC000"/>
                </a:solidFill>
              </a:rPr>
            </a:br>
            <a:r>
              <a:rPr lang="en-US" sz="3900" dirty="0" smtClean="0">
                <a:solidFill>
                  <a:srgbClr val="FFC000"/>
                </a:solidFill>
              </a:rPr>
              <a:t>(aka Superelevation Improvements)</a:t>
            </a:r>
            <a:br>
              <a:rPr lang="en-US" sz="3900" dirty="0" smtClean="0">
                <a:solidFill>
                  <a:srgbClr val="FFC000"/>
                </a:solidFill>
              </a:rPr>
            </a:br>
            <a:r>
              <a:rPr lang="en-US" sz="1800" dirty="0" smtClean="0">
                <a:solidFill>
                  <a:srgbClr val="FFC000"/>
                </a:solidFill>
              </a:rPr>
              <a:t/>
            </a:r>
            <a:br>
              <a:rPr lang="en-US" sz="1800" dirty="0" smtClean="0">
                <a:solidFill>
                  <a:srgbClr val="FFC000"/>
                </a:solidFill>
              </a:rPr>
            </a:br>
            <a:r>
              <a:rPr lang="en-US" sz="3900" dirty="0" smtClean="0">
                <a:solidFill>
                  <a:srgbClr val="FFC000"/>
                </a:solidFill>
              </a:rPr>
              <a:t>&amp;</a:t>
            </a:r>
            <a:r>
              <a:rPr lang="en-US" sz="4800" dirty="0">
                <a:solidFill>
                  <a:srgbClr val="FFC000"/>
                </a:solidFill>
              </a:rPr>
              <a:t/>
            </a:r>
            <a:br>
              <a:rPr lang="en-US" sz="4800" dirty="0">
                <a:solidFill>
                  <a:srgbClr val="FFC000"/>
                </a:solidFill>
              </a:rPr>
            </a:br>
            <a:r>
              <a:rPr lang="en-US" sz="4800" dirty="0">
                <a:solidFill>
                  <a:srgbClr val="FFC000"/>
                </a:solidFill>
              </a:rPr>
              <a:t>Rumble Strips</a:t>
            </a:r>
            <a:r>
              <a:rPr lang="en-US" dirty="0">
                <a:solidFill>
                  <a:srgbClr val="FFC000"/>
                </a:solidFill>
              </a:rPr>
              <a:t/>
            </a:r>
            <a:br>
              <a:rPr lang="en-US" dirty="0">
                <a:solidFill>
                  <a:srgbClr val="FFC000"/>
                </a:solidFill>
              </a:rPr>
            </a:br>
            <a:r>
              <a:rPr lang="en-US" sz="4800" dirty="0" smtClean="0">
                <a:solidFill>
                  <a:schemeClr val="tx1"/>
                </a:solidFill>
                <a:effectLst/>
              </a:rPr>
              <a:t>By:  Mike </a:t>
            </a:r>
            <a:r>
              <a:rPr lang="en-US" sz="4800" dirty="0">
                <a:solidFill>
                  <a:schemeClr val="tx1"/>
                </a:solidFill>
                <a:effectLst/>
              </a:rPr>
              <a:t>Vaughn</a:t>
            </a:r>
          </a:p>
        </p:txBody>
      </p:sp>
      <p:sp>
        <p:nvSpPr>
          <p:cNvPr id="5" name="Title 3"/>
          <p:cNvSpPr txBox="1">
            <a:spLocks/>
          </p:cNvSpPr>
          <p:nvPr/>
        </p:nvSpPr>
        <p:spPr>
          <a:xfrm>
            <a:off x="152400" y="4114800"/>
            <a:ext cx="8839200" cy="2057400"/>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US" sz="4000" dirty="0" smtClean="0">
                <a:solidFill>
                  <a:srgbClr val="FFC000"/>
                </a:solidFill>
              </a:rPr>
              <a:t>2018 Section Engineer’s Meeting</a:t>
            </a:r>
            <a:endParaRPr lang="en-US" sz="4000" dirty="0">
              <a:solidFill>
                <a:srgbClr val="FFC000"/>
              </a:solidFill>
            </a:endParaRPr>
          </a:p>
        </p:txBody>
      </p:sp>
    </p:spTree>
    <p:extLst>
      <p:ext uri="{BB962C8B-B14F-4D97-AF65-F5344CB8AC3E}">
        <p14:creationId xmlns:p14="http://schemas.microsoft.com/office/powerpoint/2010/main" val="2130978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Sepia </a:t>
            </a:r>
            <a:r>
              <a:rPr lang="en-US" sz="4400" dirty="0"/>
              <a:t>Drawings</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latin typeface="+mj-lt"/>
              </a:rPr>
              <a:t>7 new Sepia Drawings:</a:t>
            </a:r>
          </a:p>
          <a:p>
            <a:pPr marL="288925" indent="0">
              <a:spcBef>
                <a:spcPts val="0"/>
              </a:spcBef>
              <a:buNone/>
            </a:pPr>
            <a:r>
              <a:rPr lang="en-US" sz="2000" u="sng" dirty="0">
                <a:solidFill>
                  <a:srgbClr val="C00000"/>
                </a:solidFill>
                <a:latin typeface="+mj-lt"/>
              </a:rPr>
              <a:t>http://</a:t>
            </a:r>
            <a:r>
              <a:rPr lang="en-US" sz="2000" u="sng" dirty="0" smtClean="0">
                <a:solidFill>
                  <a:srgbClr val="C00000"/>
                </a:solidFill>
                <a:latin typeface="+mj-lt"/>
              </a:rPr>
              <a:t>transportation.ky.gov/Highway-Design/Pages/Sepias2016.aspx</a:t>
            </a:r>
          </a:p>
          <a:p>
            <a:pPr marL="288925" indent="0">
              <a:spcBef>
                <a:spcPts val="0"/>
              </a:spcBef>
              <a:buNone/>
            </a:pPr>
            <a:endParaRPr lang="en-US" sz="2000" u="sng" dirty="0" smtClean="0">
              <a:solidFill>
                <a:srgbClr val="C00000"/>
              </a:solidFill>
              <a:latin typeface="+mj-lt"/>
            </a:endParaRPr>
          </a:p>
          <a:p>
            <a:pPr lvl="1">
              <a:spcBef>
                <a:spcPts val="600"/>
              </a:spcBef>
              <a:buClr>
                <a:srgbClr val="0F6FC6"/>
              </a:buClr>
            </a:pPr>
            <a:r>
              <a:rPr lang="en-US" sz="2000" dirty="0" smtClean="0">
                <a:solidFill>
                  <a:prstClr val="black"/>
                </a:solidFill>
                <a:latin typeface="Calibri"/>
              </a:rPr>
              <a:t>Sepia 002 </a:t>
            </a:r>
            <a:r>
              <a:rPr lang="en-US" sz="2000" dirty="0">
                <a:solidFill>
                  <a:prstClr val="black"/>
                </a:solidFill>
                <a:latin typeface="Calibri"/>
              </a:rPr>
              <a:t>– Centerline Rumble </a:t>
            </a:r>
            <a:r>
              <a:rPr lang="en-US" sz="2000" dirty="0" smtClean="0">
                <a:solidFill>
                  <a:prstClr val="black"/>
                </a:solidFill>
                <a:latin typeface="Calibri"/>
              </a:rPr>
              <a:t>Strips</a:t>
            </a: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003 </a:t>
            </a:r>
            <a:r>
              <a:rPr lang="en-US" sz="2000" dirty="0">
                <a:solidFill>
                  <a:prstClr val="black"/>
                </a:solidFill>
                <a:latin typeface="Calibri"/>
              </a:rPr>
              <a:t>– Centerline Rumble </a:t>
            </a:r>
            <a:r>
              <a:rPr lang="en-US" sz="2000" dirty="0" smtClean="0">
                <a:solidFill>
                  <a:prstClr val="black"/>
                </a:solidFill>
                <a:latin typeface="Calibri"/>
              </a:rPr>
              <a:t>Strips 4 inch Striping</a:t>
            </a:r>
            <a:endParaRPr lang="en-US" sz="2000" dirty="0">
              <a:solidFill>
                <a:prstClr val="black"/>
              </a:solidFill>
              <a:latin typeface="Calibri"/>
            </a:endParaRP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004 </a:t>
            </a:r>
            <a:r>
              <a:rPr lang="en-US" sz="2000" dirty="0">
                <a:solidFill>
                  <a:prstClr val="black"/>
                </a:solidFill>
                <a:latin typeface="Calibri"/>
              </a:rPr>
              <a:t>– Centerline Rumble </a:t>
            </a:r>
            <a:r>
              <a:rPr lang="en-US" sz="2000" dirty="0" smtClean="0">
                <a:solidFill>
                  <a:prstClr val="black"/>
                </a:solidFill>
                <a:latin typeface="Calibri"/>
              </a:rPr>
              <a:t>Strips 6 inch Striping</a:t>
            </a:r>
            <a:endParaRPr lang="en-US" sz="2000" dirty="0">
              <a:solidFill>
                <a:prstClr val="black"/>
              </a:solidFill>
              <a:latin typeface="Calibri"/>
            </a:endParaRP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005 </a:t>
            </a:r>
            <a:r>
              <a:rPr lang="en-US" sz="2000" dirty="0">
                <a:solidFill>
                  <a:prstClr val="black"/>
                </a:solidFill>
                <a:latin typeface="Calibri"/>
              </a:rPr>
              <a:t>– </a:t>
            </a:r>
            <a:r>
              <a:rPr lang="en-US" sz="2000" dirty="0" smtClean="0">
                <a:solidFill>
                  <a:prstClr val="black"/>
                </a:solidFill>
                <a:latin typeface="Calibri"/>
              </a:rPr>
              <a:t>Shoulder and Edgeline Rumble </a:t>
            </a:r>
            <a:r>
              <a:rPr lang="en-US" sz="2000" dirty="0">
                <a:solidFill>
                  <a:prstClr val="black"/>
                </a:solidFill>
                <a:latin typeface="Calibri"/>
              </a:rPr>
              <a:t>Strips</a:t>
            </a: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006 </a:t>
            </a:r>
            <a:r>
              <a:rPr lang="en-US" sz="2000" dirty="0">
                <a:solidFill>
                  <a:prstClr val="black"/>
                </a:solidFill>
                <a:latin typeface="Calibri"/>
              </a:rPr>
              <a:t>– </a:t>
            </a:r>
            <a:r>
              <a:rPr lang="en-US" sz="2000" dirty="0" smtClean="0">
                <a:solidFill>
                  <a:prstClr val="black"/>
                </a:solidFill>
                <a:latin typeface="Calibri"/>
              </a:rPr>
              <a:t>Edgeline </a:t>
            </a:r>
            <a:r>
              <a:rPr lang="en-US" sz="2000" dirty="0">
                <a:solidFill>
                  <a:prstClr val="black"/>
                </a:solidFill>
                <a:latin typeface="Calibri"/>
              </a:rPr>
              <a:t>Rumble </a:t>
            </a:r>
            <a:r>
              <a:rPr lang="en-US" sz="2000" dirty="0" smtClean="0">
                <a:solidFill>
                  <a:prstClr val="black"/>
                </a:solidFill>
                <a:latin typeface="Calibri"/>
              </a:rPr>
              <a:t>Strip Details Two Lane Roadways</a:t>
            </a:r>
            <a:endParaRPr lang="en-US" sz="2000" dirty="0">
              <a:solidFill>
                <a:prstClr val="black"/>
              </a:solidFill>
              <a:latin typeface="Calibri"/>
            </a:endParaRP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007 </a:t>
            </a:r>
            <a:r>
              <a:rPr lang="en-US" sz="2000" dirty="0">
                <a:solidFill>
                  <a:prstClr val="black"/>
                </a:solidFill>
                <a:latin typeface="Calibri"/>
              </a:rPr>
              <a:t>– </a:t>
            </a:r>
            <a:r>
              <a:rPr lang="en-US" sz="2000" dirty="0" smtClean="0">
                <a:solidFill>
                  <a:prstClr val="black"/>
                </a:solidFill>
                <a:latin typeface="Calibri"/>
              </a:rPr>
              <a:t>Shoulder Rumble Strip Details Two Lane Roadways</a:t>
            </a:r>
            <a:endParaRPr lang="en-US" sz="2000" dirty="0">
              <a:solidFill>
                <a:prstClr val="black"/>
              </a:solidFill>
              <a:latin typeface="Calibri"/>
            </a:endParaRPr>
          </a:p>
          <a:p>
            <a:pPr lvl="1">
              <a:spcBef>
                <a:spcPts val="600"/>
              </a:spcBef>
              <a:buClr>
                <a:srgbClr val="0F6FC6"/>
              </a:buClr>
            </a:pPr>
            <a:r>
              <a:rPr lang="en-US" sz="2000" dirty="0">
                <a:solidFill>
                  <a:prstClr val="black"/>
                </a:solidFill>
                <a:latin typeface="Calibri"/>
              </a:rPr>
              <a:t>Sepia </a:t>
            </a:r>
            <a:r>
              <a:rPr lang="en-US" sz="2000" dirty="0" smtClean="0">
                <a:solidFill>
                  <a:prstClr val="black"/>
                </a:solidFill>
                <a:latin typeface="Calibri"/>
              </a:rPr>
              <a:t>008 </a:t>
            </a:r>
            <a:r>
              <a:rPr lang="en-US" sz="2000" dirty="0">
                <a:solidFill>
                  <a:prstClr val="black"/>
                </a:solidFill>
                <a:latin typeface="Calibri"/>
              </a:rPr>
              <a:t>– </a:t>
            </a:r>
            <a:r>
              <a:rPr lang="en-US" sz="2000" dirty="0" smtClean="0">
                <a:solidFill>
                  <a:prstClr val="black"/>
                </a:solidFill>
                <a:latin typeface="Calibri"/>
              </a:rPr>
              <a:t>Rumble Strip Details Multi-Lane Roadways and Ramps</a:t>
            </a:r>
            <a:endParaRPr lang="en-US" sz="2000" dirty="0">
              <a:solidFill>
                <a:prstClr val="black"/>
              </a:solidFill>
              <a:latin typeface="Calibri"/>
            </a:endParaRPr>
          </a:p>
        </p:txBody>
      </p:sp>
    </p:spTree>
    <p:extLst>
      <p:ext uri="{BB962C8B-B14F-4D97-AF65-F5344CB8AC3E}">
        <p14:creationId xmlns:p14="http://schemas.microsoft.com/office/powerpoint/2010/main" val="485447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Supplemental </a:t>
            </a:r>
            <a:r>
              <a:rPr lang="en-US" sz="4400" dirty="0"/>
              <a:t>Spec.</a:t>
            </a:r>
          </a:p>
        </p:txBody>
      </p:sp>
      <p:sp>
        <p:nvSpPr>
          <p:cNvPr id="3" name="Content Placeholder 2"/>
          <p:cNvSpPr>
            <a:spLocks noGrp="1"/>
          </p:cNvSpPr>
          <p:nvPr>
            <p:ph idx="1"/>
          </p:nvPr>
        </p:nvSpPr>
        <p:spPr>
          <a:xfrm>
            <a:off x="304800" y="2286000"/>
            <a:ext cx="8686800" cy="4572000"/>
          </a:xfrm>
        </p:spPr>
        <p:txBody>
          <a:bodyPr>
            <a:normAutofit lnSpcReduction="10000"/>
          </a:bodyPr>
          <a:lstStyle/>
          <a:p>
            <a:pPr>
              <a:spcBef>
                <a:spcPts val="0"/>
              </a:spcBef>
            </a:pPr>
            <a:r>
              <a:rPr lang="en-US" dirty="0" smtClean="0">
                <a:latin typeface="+mj-lt"/>
              </a:rPr>
              <a:t>Completely replaces the language in the following:</a:t>
            </a:r>
          </a:p>
          <a:p>
            <a:pPr lvl="1">
              <a:spcBef>
                <a:spcPts val="600"/>
              </a:spcBef>
            </a:pPr>
            <a:r>
              <a:rPr lang="en-US" dirty="0" smtClean="0">
                <a:latin typeface="+mj-lt"/>
              </a:rPr>
              <a:t>Section 403.03.08</a:t>
            </a:r>
          </a:p>
          <a:p>
            <a:pPr lvl="2">
              <a:spcBef>
                <a:spcPts val="0"/>
              </a:spcBef>
            </a:pPr>
            <a:r>
              <a:rPr lang="en-US" dirty="0">
                <a:latin typeface="+mj-lt"/>
              </a:rPr>
              <a:t>Old Spec. only discussed </a:t>
            </a:r>
            <a:r>
              <a:rPr lang="en-US" dirty="0" smtClean="0">
                <a:latin typeface="+mj-lt"/>
              </a:rPr>
              <a:t>the construction of:</a:t>
            </a:r>
          </a:p>
          <a:p>
            <a:pPr marL="1031875" lvl="2" indent="0">
              <a:spcBef>
                <a:spcPts val="0"/>
              </a:spcBef>
              <a:buNone/>
            </a:pPr>
            <a:r>
              <a:rPr lang="en-US" dirty="0" smtClean="0">
                <a:latin typeface="+mj-lt"/>
              </a:rPr>
              <a:t>Shoulder </a:t>
            </a:r>
            <a:r>
              <a:rPr lang="en-US" dirty="0">
                <a:latin typeface="+mj-lt"/>
              </a:rPr>
              <a:t>Rumble Strips and Pavement Texturing</a:t>
            </a:r>
          </a:p>
          <a:p>
            <a:pPr lvl="2">
              <a:spcBef>
                <a:spcPts val="900"/>
              </a:spcBef>
            </a:pPr>
            <a:r>
              <a:rPr lang="en-US" dirty="0" smtClean="0">
                <a:latin typeface="+mj-lt"/>
              </a:rPr>
              <a:t>New Supplemental Spec. discusses the construction of:</a:t>
            </a:r>
          </a:p>
          <a:p>
            <a:pPr marL="1031875" lvl="2" indent="0">
              <a:spcBef>
                <a:spcPts val="0"/>
              </a:spcBef>
              <a:buNone/>
            </a:pPr>
            <a:r>
              <a:rPr lang="en-US" dirty="0" smtClean="0">
                <a:latin typeface="+mj-lt"/>
              </a:rPr>
              <a:t>Centerline, Edgeline, and Shoulder Rumble Strips</a:t>
            </a:r>
          </a:p>
          <a:p>
            <a:pPr lvl="2">
              <a:spcBef>
                <a:spcPts val="900"/>
              </a:spcBef>
            </a:pPr>
            <a:r>
              <a:rPr lang="en-US" dirty="0" smtClean="0">
                <a:latin typeface="+mj-lt"/>
              </a:rPr>
              <a:t>New Supplemental Spec. does NOT mention Pavement Texturing</a:t>
            </a:r>
          </a:p>
          <a:p>
            <a:pPr marL="1031875" lvl="2" indent="0">
              <a:spcBef>
                <a:spcPts val="0"/>
              </a:spcBef>
              <a:buNone/>
            </a:pPr>
            <a:r>
              <a:rPr lang="en-US" dirty="0" smtClean="0">
                <a:latin typeface="+mj-lt"/>
              </a:rPr>
              <a:t>We no longer require the “rolled-in” rumble strips.</a:t>
            </a:r>
          </a:p>
          <a:p>
            <a:pPr marL="1031875" lvl="2" indent="0">
              <a:spcBef>
                <a:spcPts val="0"/>
              </a:spcBef>
              <a:buNone/>
            </a:pPr>
            <a:r>
              <a:rPr lang="en-US" dirty="0">
                <a:latin typeface="+mj-lt"/>
              </a:rPr>
              <a:t>W</a:t>
            </a:r>
            <a:r>
              <a:rPr lang="en-US" dirty="0" smtClean="0">
                <a:latin typeface="+mj-lt"/>
              </a:rPr>
              <a:t>e want a </a:t>
            </a:r>
            <a:r>
              <a:rPr lang="en-US" u="sng" dirty="0" smtClean="0">
                <a:latin typeface="+mj-lt"/>
              </a:rPr>
              <a:t>sawed rumble strip</a:t>
            </a:r>
            <a:r>
              <a:rPr lang="en-US" dirty="0" smtClean="0">
                <a:latin typeface="+mj-lt"/>
              </a:rPr>
              <a:t> on every roadway that is 20’ or wider</a:t>
            </a:r>
          </a:p>
          <a:p>
            <a:pPr lvl="1">
              <a:spcBef>
                <a:spcPts val="1800"/>
              </a:spcBef>
            </a:pPr>
            <a:r>
              <a:rPr lang="en-US" dirty="0" smtClean="0">
                <a:latin typeface="+mj-lt"/>
              </a:rPr>
              <a:t>Section 403.04.07</a:t>
            </a:r>
          </a:p>
          <a:p>
            <a:pPr lvl="2">
              <a:spcBef>
                <a:spcPts val="900"/>
              </a:spcBef>
            </a:pPr>
            <a:r>
              <a:rPr lang="en-US" dirty="0" smtClean="0">
                <a:latin typeface="+mj-lt"/>
              </a:rPr>
              <a:t>The Supplemental Spec. more thoroughly discusses what the Department will and will NOT measure for payment</a:t>
            </a:r>
          </a:p>
        </p:txBody>
      </p:sp>
    </p:spTree>
    <p:extLst>
      <p:ext uri="{BB962C8B-B14F-4D97-AF65-F5344CB8AC3E}">
        <p14:creationId xmlns:p14="http://schemas.microsoft.com/office/powerpoint/2010/main" val="1881546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Curves &amp; HFS</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solidFill>
                  <a:prstClr val="black"/>
                </a:solidFill>
                <a:latin typeface="Calibri"/>
              </a:rPr>
              <a:t>Common Question 1:</a:t>
            </a:r>
          </a:p>
          <a:p>
            <a:pPr lvl="1">
              <a:spcBef>
                <a:spcPts val="0"/>
              </a:spcBef>
            </a:pPr>
            <a:r>
              <a:rPr lang="en-US" dirty="0" smtClean="0">
                <a:solidFill>
                  <a:prstClr val="black"/>
                </a:solidFill>
                <a:latin typeface="Calibri"/>
              </a:rPr>
              <a:t>My resurfacing project just covered up the High Friction Surface (HFS) along a curve.  What do I do?</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Answer:</a:t>
            </a:r>
          </a:p>
          <a:p>
            <a:pPr lvl="1">
              <a:spcBef>
                <a:spcPts val="600"/>
              </a:spcBef>
            </a:pPr>
            <a:r>
              <a:rPr lang="en-US" dirty="0" smtClean="0">
                <a:solidFill>
                  <a:prstClr val="black"/>
                </a:solidFill>
                <a:latin typeface="Calibri"/>
              </a:rPr>
              <a:t>Email Central Office HSIP staff the following info:</a:t>
            </a:r>
          </a:p>
          <a:p>
            <a:pPr lvl="2">
              <a:spcBef>
                <a:spcPts val="0"/>
              </a:spcBef>
            </a:pPr>
            <a:r>
              <a:rPr lang="en-US" sz="2200" dirty="0" smtClean="0">
                <a:solidFill>
                  <a:prstClr val="black"/>
                </a:solidFill>
                <a:latin typeface="Calibri"/>
              </a:rPr>
              <a:t>County, Route, MP range, Date HFS was covered</a:t>
            </a:r>
          </a:p>
          <a:p>
            <a:pPr lvl="2">
              <a:spcBef>
                <a:spcPts val="0"/>
              </a:spcBef>
            </a:pPr>
            <a:r>
              <a:rPr lang="en-US" sz="2200" dirty="0" smtClean="0">
                <a:solidFill>
                  <a:prstClr val="black"/>
                </a:solidFill>
                <a:latin typeface="Calibri"/>
              </a:rPr>
              <a:t>The new asphalt surface’s Aggregate Type (A, B, or D)</a:t>
            </a:r>
          </a:p>
          <a:p>
            <a:pPr lvl="2">
              <a:spcBef>
                <a:spcPts val="0"/>
              </a:spcBef>
            </a:pPr>
            <a:r>
              <a:rPr lang="en-US" sz="2200" dirty="0">
                <a:solidFill>
                  <a:prstClr val="black"/>
                </a:solidFill>
                <a:latin typeface="Calibri"/>
              </a:rPr>
              <a:t>W</a:t>
            </a:r>
            <a:r>
              <a:rPr lang="en-US" sz="2200" dirty="0" smtClean="0">
                <a:solidFill>
                  <a:prstClr val="black"/>
                </a:solidFill>
                <a:latin typeface="Calibri"/>
              </a:rPr>
              <a:t>hether or not the curve’s superelevation was improved</a:t>
            </a:r>
          </a:p>
          <a:p>
            <a:pPr marL="393192" lvl="1" indent="0">
              <a:spcBef>
                <a:spcPts val="0"/>
              </a:spcBef>
              <a:buNone/>
            </a:pPr>
            <a:endParaRPr lang="en-US" sz="2500" u="sng" dirty="0">
              <a:solidFill>
                <a:prstClr val="black"/>
              </a:solidFill>
              <a:latin typeface="Calibri"/>
            </a:endParaRPr>
          </a:p>
          <a:p>
            <a:pPr marL="27432" indent="0" algn="ctr">
              <a:spcBef>
                <a:spcPts val="0"/>
              </a:spcBef>
              <a:buNone/>
            </a:pPr>
            <a:r>
              <a:rPr lang="en-US" sz="2200" dirty="0" smtClean="0">
                <a:solidFill>
                  <a:prstClr val="black"/>
                </a:solidFill>
                <a:latin typeface="Calibri"/>
              </a:rPr>
              <a:t>CO HSIP will update the HFS inventory info &amp; monitor crash history</a:t>
            </a:r>
          </a:p>
        </p:txBody>
      </p:sp>
    </p:spTree>
    <p:extLst>
      <p:ext uri="{BB962C8B-B14F-4D97-AF65-F5344CB8AC3E}">
        <p14:creationId xmlns:p14="http://schemas.microsoft.com/office/powerpoint/2010/main" val="155032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Curves &amp; HFS</a:t>
            </a:r>
            <a:endParaRPr lang="en-US" sz="4400" dirty="0"/>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solidFill>
                  <a:prstClr val="black"/>
                </a:solidFill>
                <a:latin typeface="Calibri"/>
              </a:rPr>
              <a:t>Common Question 2:</a:t>
            </a:r>
          </a:p>
          <a:p>
            <a:pPr lvl="1">
              <a:spcBef>
                <a:spcPts val="0"/>
              </a:spcBef>
            </a:pPr>
            <a:r>
              <a:rPr lang="en-US" dirty="0">
                <a:solidFill>
                  <a:prstClr val="black"/>
                </a:solidFill>
                <a:latin typeface="Calibri"/>
              </a:rPr>
              <a:t>I’m </a:t>
            </a:r>
            <a:r>
              <a:rPr lang="en-US" dirty="0" smtClean="0">
                <a:solidFill>
                  <a:prstClr val="black"/>
                </a:solidFill>
                <a:latin typeface="Calibri"/>
              </a:rPr>
              <a:t>doing the estimate for a </a:t>
            </a:r>
            <a:r>
              <a:rPr lang="en-US" dirty="0">
                <a:solidFill>
                  <a:prstClr val="black"/>
                </a:solidFill>
                <a:latin typeface="Calibri"/>
              </a:rPr>
              <a:t>resurfacing </a:t>
            </a:r>
            <a:r>
              <a:rPr lang="en-US" dirty="0" smtClean="0">
                <a:solidFill>
                  <a:prstClr val="black"/>
                </a:solidFill>
                <a:latin typeface="Calibri"/>
              </a:rPr>
              <a:t>project.  A </a:t>
            </a:r>
            <a:r>
              <a:rPr lang="en-US" dirty="0">
                <a:solidFill>
                  <a:prstClr val="black"/>
                </a:solidFill>
                <a:latin typeface="Calibri"/>
              </a:rPr>
              <a:t>curve </a:t>
            </a:r>
            <a:r>
              <a:rPr lang="en-US" dirty="0" smtClean="0">
                <a:solidFill>
                  <a:prstClr val="black"/>
                </a:solidFill>
                <a:latin typeface="Calibri"/>
              </a:rPr>
              <a:t>on the project has </a:t>
            </a:r>
            <a:r>
              <a:rPr lang="en-US" dirty="0">
                <a:solidFill>
                  <a:prstClr val="black"/>
                </a:solidFill>
                <a:latin typeface="Calibri"/>
              </a:rPr>
              <a:t>existing </a:t>
            </a:r>
            <a:r>
              <a:rPr lang="en-US" dirty="0" smtClean="0">
                <a:solidFill>
                  <a:prstClr val="black"/>
                </a:solidFill>
                <a:latin typeface="Calibri"/>
              </a:rPr>
              <a:t>HFS.  </a:t>
            </a:r>
            <a:r>
              <a:rPr lang="en-US" dirty="0">
                <a:solidFill>
                  <a:prstClr val="black"/>
                </a:solidFill>
                <a:latin typeface="Calibri"/>
              </a:rPr>
              <a:t>What do I do?</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Answer:</a:t>
            </a:r>
          </a:p>
          <a:p>
            <a:pPr lvl="1">
              <a:spcBef>
                <a:spcPts val="600"/>
              </a:spcBef>
            </a:pPr>
            <a:r>
              <a:rPr lang="en-US" u="sng" dirty="0" smtClean="0">
                <a:solidFill>
                  <a:prstClr val="black"/>
                </a:solidFill>
                <a:latin typeface="Calibri"/>
              </a:rPr>
              <a:t>Thoroughly</a:t>
            </a:r>
            <a:r>
              <a:rPr lang="en-US" dirty="0" smtClean="0">
                <a:solidFill>
                  <a:prstClr val="black"/>
                </a:solidFill>
                <a:latin typeface="Calibri"/>
              </a:rPr>
              <a:t> check the existing superelevation of the curve AND the transitions into &amp; out of the curve.</a:t>
            </a:r>
          </a:p>
          <a:p>
            <a:pPr lvl="1">
              <a:spcBef>
                <a:spcPts val="0"/>
              </a:spcBef>
            </a:pPr>
            <a:endParaRPr lang="en-US" dirty="0">
              <a:solidFill>
                <a:prstClr val="black"/>
              </a:solidFill>
              <a:latin typeface="Calibri"/>
            </a:endParaRPr>
          </a:p>
          <a:p>
            <a:pPr marL="393192" lvl="1" indent="0">
              <a:spcBef>
                <a:spcPts val="0"/>
              </a:spcBef>
              <a:buNone/>
            </a:pPr>
            <a:r>
              <a:rPr lang="en-US" dirty="0" smtClean="0">
                <a:solidFill>
                  <a:prstClr val="black"/>
                </a:solidFill>
                <a:latin typeface="Calibri"/>
              </a:rPr>
              <a:t>Some of the curves in Kentucky have HFS because of:</a:t>
            </a:r>
          </a:p>
          <a:p>
            <a:pPr marL="667512" lvl="2" indent="0">
              <a:spcBef>
                <a:spcPts val="600"/>
              </a:spcBef>
              <a:buNone/>
            </a:pPr>
            <a:r>
              <a:rPr lang="en-US" sz="2200" dirty="0" smtClean="0">
                <a:solidFill>
                  <a:prstClr val="black"/>
                </a:solidFill>
                <a:latin typeface="Calibri"/>
              </a:rPr>
              <a:t>limited, </a:t>
            </a:r>
            <a:r>
              <a:rPr lang="en-US" sz="2200" u="sng" dirty="0" smtClean="0">
                <a:solidFill>
                  <a:prstClr val="black"/>
                </a:solidFill>
                <a:latin typeface="Calibri"/>
              </a:rPr>
              <a:t>or inconsistent</a:t>
            </a:r>
            <a:r>
              <a:rPr lang="en-US" sz="2200" dirty="0" smtClean="0">
                <a:solidFill>
                  <a:prstClr val="black"/>
                </a:solidFill>
                <a:latin typeface="Calibri"/>
              </a:rPr>
              <a:t>, superelevation.</a:t>
            </a:r>
            <a:endParaRPr lang="en-US" sz="2200" dirty="0">
              <a:solidFill>
                <a:prstClr val="black"/>
              </a:solidFill>
              <a:latin typeface="Calibri"/>
            </a:endParaRPr>
          </a:p>
        </p:txBody>
      </p:sp>
    </p:spTree>
    <p:extLst>
      <p:ext uri="{BB962C8B-B14F-4D97-AF65-F5344CB8AC3E}">
        <p14:creationId xmlns:p14="http://schemas.microsoft.com/office/powerpoint/2010/main" val="2944908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Curves &amp; HFS</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solidFill>
                  <a:prstClr val="black"/>
                </a:solidFill>
                <a:latin typeface="Calibri"/>
              </a:rPr>
              <a:t>Common Question 2:</a:t>
            </a:r>
          </a:p>
          <a:p>
            <a:pPr lvl="1">
              <a:spcBef>
                <a:spcPts val="0"/>
              </a:spcBef>
            </a:pPr>
            <a:r>
              <a:rPr lang="en-US" dirty="0">
                <a:solidFill>
                  <a:prstClr val="black"/>
                </a:solidFill>
                <a:latin typeface="Calibri"/>
              </a:rPr>
              <a:t>I’m doing the estimate for a resurfacing project.  A curve on the project has existing HFS.  What do I do</a:t>
            </a:r>
            <a:r>
              <a:rPr lang="en-US" dirty="0" smtClean="0">
                <a:solidFill>
                  <a:prstClr val="black"/>
                </a:solidFill>
                <a:latin typeface="Calibri"/>
              </a:rPr>
              <a:t>?</a:t>
            </a:r>
            <a:endParaRPr lang="en-US" dirty="0">
              <a:solidFill>
                <a:prstClr val="black"/>
              </a:solidFill>
              <a:latin typeface="Calibri"/>
            </a:endParaRP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736092" lvl="1" indent="-342900">
              <a:spcBef>
                <a:spcPts val="600"/>
              </a:spcBef>
            </a:pPr>
            <a:r>
              <a:rPr lang="en-US" dirty="0" smtClean="0">
                <a:solidFill>
                  <a:prstClr val="black"/>
                </a:solidFill>
                <a:latin typeface="Calibri"/>
              </a:rPr>
              <a:t>Thoroughly check = use a wheel and smart level to measure super every 50-100 </a:t>
            </a:r>
            <a:r>
              <a:rPr lang="en-US" dirty="0" err="1" smtClean="0">
                <a:solidFill>
                  <a:prstClr val="black"/>
                </a:solidFill>
                <a:latin typeface="Calibri"/>
              </a:rPr>
              <a:t>ft</a:t>
            </a:r>
            <a:r>
              <a:rPr lang="en-US" dirty="0" smtClean="0">
                <a:solidFill>
                  <a:prstClr val="black"/>
                </a:solidFill>
                <a:latin typeface="Calibri"/>
              </a:rPr>
              <a:t> and </a:t>
            </a:r>
            <a:r>
              <a:rPr lang="en-US" u="sng" dirty="0" smtClean="0">
                <a:solidFill>
                  <a:prstClr val="black"/>
                </a:solidFill>
                <a:latin typeface="Calibri"/>
              </a:rPr>
              <a:t>record measurements</a:t>
            </a:r>
          </a:p>
          <a:p>
            <a:pPr marL="736092" lvl="1" indent="-342900">
              <a:spcBef>
                <a:spcPts val="900"/>
              </a:spcBef>
            </a:pPr>
            <a:r>
              <a:rPr lang="en-US" dirty="0">
                <a:solidFill>
                  <a:prstClr val="black"/>
                </a:solidFill>
                <a:latin typeface="Calibri"/>
              </a:rPr>
              <a:t>Consistent = existing super is within a 2% range</a:t>
            </a:r>
          </a:p>
          <a:p>
            <a:pPr marL="752793" lvl="2" indent="0">
              <a:spcBef>
                <a:spcPts val="0"/>
              </a:spcBef>
              <a:buNone/>
            </a:pPr>
            <a:r>
              <a:rPr lang="en-US" sz="2400" dirty="0">
                <a:solidFill>
                  <a:prstClr val="black"/>
                </a:solidFill>
                <a:latin typeface="Calibri"/>
              </a:rPr>
              <a:t>(e.g. super between 3% - 5</a:t>
            </a:r>
            <a:r>
              <a:rPr lang="en-US" sz="2400" dirty="0" smtClean="0">
                <a:solidFill>
                  <a:prstClr val="black"/>
                </a:solidFill>
                <a:latin typeface="Calibri"/>
              </a:rPr>
              <a:t>%)</a:t>
            </a:r>
            <a:endParaRPr lang="en-US" sz="2400" dirty="0">
              <a:solidFill>
                <a:prstClr val="black"/>
              </a:solidFill>
              <a:latin typeface="Calibri"/>
            </a:endParaRPr>
          </a:p>
        </p:txBody>
      </p:sp>
    </p:spTree>
    <p:extLst>
      <p:ext uri="{BB962C8B-B14F-4D97-AF65-F5344CB8AC3E}">
        <p14:creationId xmlns:p14="http://schemas.microsoft.com/office/powerpoint/2010/main" val="96343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Curves &amp; HFS</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smtClean="0">
                <a:solidFill>
                  <a:prstClr val="black"/>
                </a:solidFill>
                <a:latin typeface="Calibri"/>
              </a:rPr>
              <a:t>Common Question 2:</a:t>
            </a:r>
          </a:p>
          <a:p>
            <a:pPr lvl="1">
              <a:spcBef>
                <a:spcPts val="0"/>
              </a:spcBef>
            </a:pPr>
            <a:r>
              <a:rPr lang="en-US" dirty="0">
                <a:solidFill>
                  <a:prstClr val="black"/>
                </a:solidFill>
                <a:latin typeface="Calibri"/>
              </a:rPr>
              <a:t>I’m doing the estimate for a resurfacing project.  A curve on the project has existing HFS.  What do I do</a:t>
            </a:r>
            <a:r>
              <a:rPr lang="en-US" dirty="0" smtClean="0">
                <a:solidFill>
                  <a:prstClr val="black"/>
                </a:solidFill>
                <a:latin typeface="Calibri"/>
              </a:rPr>
              <a:t>?</a:t>
            </a:r>
            <a:endParaRPr lang="en-US" dirty="0">
              <a:solidFill>
                <a:prstClr val="black"/>
              </a:solidFill>
              <a:latin typeface="Calibri"/>
            </a:endParaRP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Answer:</a:t>
            </a:r>
          </a:p>
          <a:p>
            <a:pPr lvl="1">
              <a:spcBef>
                <a:spcPts val="600"/>
              </a:spcBef>
            </a:pPr>
            <a:r>
              <a:rPr lang="en-US" dirty="0" smtClean="0">
                <a:solidFill>
                  <a:prstClr val="black"/>
                </a:solidFill>
                <a:latin typeface="Calibri"/>
              </a:rPr>
              <a:t>If the superelevation is found to need improvement:</a:t>
            </a:r>
          </a:p>
          <a:p>
            <a:pPr marL="630238" lvl="1" indent="0">
              <a:spcBef>
                <a:spcPts val="600"/>
              </a:spcBef>
              <a:buNone/>
            </a:pPr>
            <a:r>
              <a:rPr lang="en-US" dirty="0" smtClean="0">
                <a:solidFill>
                  <a:prstClr val="black"/>
                </a:solidFill>
                <a:latin typeface="Calibri"/>
              </a:rPr>
              <a:t>include </a:t>
            </a:r>
            <a:r>
              <a:rPr lang="en-US" b="1" u="sng" dirty="0" smtClean="0">
                <a:solidFill>
                  <a:prstClr val="black"/>
                </a:solidFill>
                <a:latin typeface="Calibri"/>
              </a:rPr>
              <a:t>quantities, notes, and details </a:t>
            </a:r>
            <a:r>
              <a:rPr lang="en-US" dirty="0" smtClean="0">
                <a:solidFill>
                  <a:prstClr val="black"/>
                </a:solidFill>
                <a:latin typeface="Calibri"/>
              </a:rPr>
              <a:t>in the resurfacing </a:t>
            </a:r>
            <a:r>
              <a:rPr lang="en-US" dirty="0">
                <a:solidFill>
                  <a:prstClr val="black"/>
                </a:solidFill>
                <a:latin typeface="Calibri"/>
              </a:rPr>
              <a:t>proposal/estimate to </a:t>
            </a:r>
            <a:r>
              <a:rPr lang="en-US" dirty="0" smtClean="0">
                <a:solidFill>
                  <a:prstClr val="black"/>
                </a:solidFill>
                <a:latin typeface="Calibri"/>
              </a:rPr>
              <a:t>improve the </a:t>
            </a:r>
            <a:r>
              <a:rPr lang="en-US" dirty="0">
                <a:solidFill>
                  <a:prstClr val="black"/>
                </a:solidFill>
                <a:latin typeface="Calibri"/>
              </a:rPr>
              <a:t>superelevation</a:t>
            </a:r>
            <a:r>
              <a:rPr lang="en-US" dirty="0" smtClean="0">
                <a:solidFill>
                  <a:prstClr val="black"/>
                </a:solidFill>
                <a:latin typeface="Calibri"/>
              </a:rPr>
              <a:t>.</a:t>
            </a:r>
          </a:p>
          <a:p>
            <a:pPr marL="630238" lvl="1" indent="0">
              <a:spcBef>
                <a:spcPts val="600"/>
              </a:spcBef>
              <a:buNone/>
            </a:pPr>
            <a:endParaRPr lang="en-US" dirty="0">
              <a:solidFill>
                <a:prstClr val="black"/>
              </a:solidFill>
              <a:latin typeface="Calibri"/>
            </a:endParaRPr>
          </a:p>
          <a:p>
            <a:pPr marL="264478" indent="0">
              <a:spcBef>
                <a:spcPts val="600"/>
              </a:spcBef>
              <a:buNone/>
            </a:pPr>
            <a:r>
              <a:rPr lang="en-US" dirty="0" smtClean="0">
                <a:solidFill>
                  <a:prstClr val="black"/>
                </a:solidFill>
                <a:latin typeface="Calibri"/>
              </a:rPr>
              <a:t>This may eliminate the need for HFS in the future</a:t>
            </a:r>
          </a:p>
        </p:txBody>
      </p:sp>
    </p:spTree>
    <p:extLst>
      <p:ext uri="{BB962C8B-B14F-4D97-AF65-F5344CB8AC3E}">
        <p14:creationId xmlns:p14="http://schemas.microsoft.com/office/powerpoint/2010/main" val="238615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Superelevation Improvement</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a:solidFill>
                  <a:prstClr val="black"/>
                </a:solidFill>
                <a:latin typeface="Calibri"/>
              </a:rPr>
              <a:t>Common Question 3:</a:t>
            </a:r>
          </a:p>
          <a:p>
            <a:pPr lvl="1">
              <a:spcBef>
                <a:spcPts val="0"/>
              </a:spcBef>
            </a:pPr>
            <a:r>
              <a:rPr lang="en-US" dirty="0">
                <a:solidFill>
                  <a:prstClr val="black"/>
                </a:solidFill>
                <a:latin typeface="Calibri"/>
              </a:rPr>
              <a:t>Do you have any guidance on when to improve a curve’s superelevation?</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wrong direction:</a:t>
            </a:r>
          </a:p>
          <a:p>
            <a:pPr marL="667512" lvl="2" indent="0">
              <a:spcBef>
                <a:spcPts val="600"/>
              </a:spcBef>
              <a:buNone/>
            </a:pPr>
            <a:r>
              <a:rPr lang="en-US" sz="4900" dirty="0" smtClean="0">
                <a:solidFill>
                  <a:prstClr val="black"/>
                </a:solidFill>
                <a:latin typeface="Calibri"/>
              </a:rPr>
              <a:t>ENORMOUS </a:t>
            </a:r>
            <a:r>
              <a:rPr lang="en-US" sz="4900" dirty="0" smtClean="0">
                <a:solidFill>
                  <a:srgbClr val="FF0000"/>
                </a:solidFill>
                <a:latin typeface="Calibri"/>
              </a:rPr>
              <a:t>RED</a:t>
            </a:r>
            <a:r>
              <a:rPr lang="en-US" sz="4900" dirty="0" smtClean="0">
                <a:solidFill>
                  <a:prstClr val="black"/>
                </a:solidFill>
                <a:latin typeface="Calibri"/>
              </a:rPr>
              <a:t> FLAG !!</a:t>
            </a:r>
          </a:p>
          <a:p>
            <a:pPr marL="667512" lvl="2" indent="0">
              <a:spcBef>
                <a:spcPts val="1800"/>
              </a:spcBef>
              <a:buNone/>
            </a:pPr>
            <a:r>
              <a:rPr lang="en-US" sz="2400" u="sng" dirty="0">
                <a:solidFill>
                  <a:prstClr val="black"/>
                </a:solidFill>
                <a:latin typeface="Calibri"/>
              </a:rPr>
              <a:t>SUPERELEVATION IMPROVEMENT IS NEEDED</a:t>
            </a:r>
            <a:endParaRPr lang="en-US" sz="2400" u="sng" dirty="0" smtClean="0">
              <a:solidFill>
                <a:prstClr val="black"/>
              </a:solidFill>
              <a:latin typeface="Calibri"/>
            </a:endParaRPr>
          </a:p>
        </p:txBody>
      </p:sp>
    </p:spTree>
    <p:extLst>
      <p:ext uri="{BB962C8B-B14F-4D97-AF65-F5344CB8AC3E}">
        <p14:creationId xmlns:p14="http://schemas.microsoft.com/office/powerpoint/2010/main" val="147995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Superelevation Improvement</a:t>
            </a:r>
            <a:endParaRPr lang="en-US" sz="4400" dirty="0"/>
          </a:p>
        </p:txBody>
      </p:sp>
      <p:sp>
        <p:nvSpPr>
          <p:cNvPr id="3" name="Content Placeholder 2"/>
          <p:cNvSpPr>
            <a:spLocks noGrp="1"/>
          </p:cNvSpPr>
          <p:nvPr>
            <p:ph idx="1"/>
          </p:nvPr>
        </p:nvSpPr>
        <p:spPr>
          <a:xfrm>
            <a:off x="457200" y="2286000"/>
            <a:ext cx="8077200" cy="4389120"/>
          </a:xfrm>
        </p:spPr>
        <p:txBody>
          <a:bodyPr>
            <a:normAutofit/>
          </a:bodyPr>
          <a:lstStyle/>
          <a:p>
            <a:pPr>
              <a:spcBef>
                <a:spcPts val="0"/>
              </a:spcBef>
            </a:pPr>
            <a:r>
              <a:rPr lang="en-US" dirty="0" smtClean="0">
                <a:solidFill>
                  <a:prstClr val="black"/>
                </a:solidFill>
                <a:latin typeface="Calibri"/>
              </a:rPr>
              <a:t>Common Question 3:</a:t>
            </a:r>
          </a:p>
          <a:p>
            <a:pPr lvl="1">
              <a:spcBef>
                <a:spcPts val="0"/>
              </a:spcBef>
            </a:pPr>
            <a:r>
              <a:rPr lang="en-US" dirty="0" smtClean="0">
                <a:solidFill>
                  <a:prstClr val="black"/>
                </a:solidFill>
                <a:latin typeface="Calibri"/>
              </a:rPr>
              <a:t>Do you have any guidance on when to improve a curve’s superelevation?</a:t>
            </a:r>
            <a:endParaRPr lang="en-US" dirty="0">
              <a:solidFill>
                <a:prstClr val="black"/>
              </a:solidFill>
              <a:latin typeface="Calibri"/>
            </a:endParaRP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correct direction, but is less than 2%:</a:t>
            </a:r>
          </a:p>
          <a:p>
            <a:pPr marL="667512" lvl="2" indent="0">
              <a:spcBef>
                <a:spcPts val="600"/>
              </a:spcBef>
              <a:buNone/>
            </a:pPr>
            <a:r>
              <a:rPr lang="en-US" sz="3600" dirty="0" smtClean="0">
                <a:solidFill>
                  <a:srgbClr val="FF0000"/>
                </a:solidFill>
                <a:latin typeface="Calibri"/>
              </a:rPr>
              <a:t>RED</a:t>
            </a:r>
            <a:r>
              <a:rPr lang="en-US" sz="3600" dirty="0" smtClean="0">
                <a:solidFill>
                  <a:prstClr val="black"/>
                </a:solidFill>
                <a:latin typeface="Calibri"/>
              </a:rPr>
              <a:t> FLAG !!</a:t>
            </a:r>
          </a:p>
          <a:p>
            <a:pPr marL="667512" lvl="2" indent="0">
              <a:spcBef>
                <a:spcPts val="1800"/>
              </a:spcBef>
              <a:buNone/>
            </a:pPr>
            <a:r>
              <a:rPr lang="en-US" sz="2400" u="sng" dirty="0">
                <a:solidFill>
                  <a:prstClr val="black"/>
                </a:solidFill>
                <a:latin typeface="Calibri"/>
              </a:rPr>
              <a:t>SUPERELEVATION </a:t>
            </a:r>
            <a:r>
              <a:rPr lang="en-US" sz="2400" u="sng" dirty="0" smtClean="0">
                <a:solidFill>
                  <a:prstClr val="black"/>
                </a:solidFill>
                <a:latin typeface="Calibri"/>
              </a:rPr>
              <a:t>IMPROVEMENT IS NEEDED</a:t>
            </a:r>
          </a:p>
        </p:txBody>
      </p:sp>
    </p:spTree>
    <p:extLst>
      <p:ext uri="{BB962C8B-B14F-4D97-AF65-F5344CB8AC3E}">
        <p14:creationId xmlns:p14="http://schemas.microsoft.com/office/powerpoint/2010/main" val="388644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Superelevation Improvement</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a:solidFill>
                  <a:prstClr val="black"/>
                </a:solidFill>
                <a:latin typeface="Calibri"/>
              </a:rPr>
              <a:t>Common Question 3:</a:t>
            </a:r>
          </a:p>
          <a:p>
            <a:pPr lvl="1">
              <a:spcBef>
                <a:spcPts val="0"/>
              </a:spcBef>
            </a:pPr>
            <a:r>
              <a:rPr lang="en-US" dirty="0">
                <a:solidFill>
                  <a:prstClr val="black"/>
                </a:solidFill>
                <a:latin typeface="Calibri"/>
              </a:rPr>
              <a:t>Do you have any guidance on when to improve a curve’s superelevation?</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correct direction, and has 2% - 4% cross slope:</a:t>
            </a:r>
          </a:p>
          <a:p>
            <a:pPr marL="667512" lvl="2" indent="0">
              <a:spcBef>
                <a:spcPts val="1800"/>
              </a:spcBef>
              <a:buNone/>
            </a:pPr>
            <a:r>
              <a:rPr lang="en-US" sz="2400" u="sng" dirty="0" smtClean="0">
                <a:solidFill>
                  <a:prstClr val="black"/>
                </a:solidFill>
                <a:latin typeface="Calibri"/>
              </a:rPr>
              <a:t>CONSIDER SUPERELEVATION IMPROVEMENT</a:t>
            </a:r>
          </a:p>
        </p:txBody>
      </p:sp>
    </p:spTree>
    <p:extLst>
      <p:ext uri="{BB962C8B-B14F-4D97-AF65-F5344CB8AC3E}">
        <p14:creationId xmlns:p14="http://schemas.microsoft.com/office/powerpoint/2010/main" val="13938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Superelevation Improvement</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a:solidFill>
                  <a:prstClr val="black"/>
                </a:solidFill>
                <a:latin typeface="Calibri"/>
              </a:rPr>
              <a:t>Common Question 3:</a:t>
            </a:r>
          </a:p>
          <a:p>
            <a:pPr lvl="1">
              <a:spcBef>
                <a:spcPts val="0"/>
              </a:spcBef>
            </a:pPr>
            <a:r>
              <a:rPr lang="en-US" dirty="0">
                <a:solidFill>
                  <a:prstClr val="black"/>
                </a:solidFill>
                <a:latin typeface="Calibri"/>
              </a:rPr>
              <a:t>Do you have any guidance on when to improve a curve’s superelevation?</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correct direction, and has 4% (or better) cross slope:</a:t>
            </a:r>
          </a:p>
          <a:p>
            <a:pPr marL="667512" lvl="2" indent="0">
              <a:spcBef>
                <a:spcPts val="1800"/>
              </a:spcBef>
              <a:buNone/>
            </a:pPr>
            <a:r>
              <a:rPr lang="en-US" sz="2400" u="sng" dirty="0" smtClean="0">
                <a:solidFill>
                  <a:prstClr val="black"/>
                </a:solidFill>
                <a:latin typeface="Calibri"/>
              </a:rPr>
              <a:t>SUPERELEVATION IMPROVEMENT IS LIKELY </a:t>
            </a:r>
            <a:r>
              <a:rPr lang="en-US" sz="2400" b="1" u="sng" dirty="0" smtClean="0">
                <a:solidFill>
                  <a:prstClr val="black"/>
                </a:solidFill>
                <a:latin typeface="Calibri"/>
              </a:rPr>
              <a:t>NOT</a:t>
            </a:r>
            <a:r>
              <a:rPr lang="en-US" sz="2400" u="sng" dirty="0" smtClean="0">
                <a:solidFill>
                  <a:prstClr val="black"/>
                </a:solidFill>
                <a:latin typeface="Calibri"/>
              </a:rPr>
              <a:t> NEEDED</a:t>
            </a:r>
          </a:p>
        </p:txBody>
      </p:sp>
    </p:spTree>
    <p:extLst>
      <p:ext uri="{BB962C8B-B14F-4D97-AF65-F5344CB8AC3E}">
        <p14:creationId xmlns:p14="http://schemas.microsoft.com/office/powerpoint/2010/main" val="108039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3" name="Table 2"/>
          <p:cNvGraphicFramePr>
            <a:graphicFrameLocks noGrp="1"/>
          </p:cNvGraphicFramePr>
          <p:nvPr>
            <p:extLst>
              <p:ext uri="{D42A27DB-BD31-4B8C-83A1-F6EECF244321}">
                <p14:modId xmlns:p14="http://schemas.microsoft.com/office/powerpoint/2010/main" val="2361626374"/>
              </p:ext>
            </p:extLst>
          </p:nvPr>
        </p:nvGraphicFramePr>
        <p:xfrm>
          <a:off x="457200" y="1524006"/>
          <a:ext cx="8229600" cy="5257797"/>
        </p:xfrm>
        <a:graphic>
          <a:graphicData uri="http://schemas.openxmlformats.org/drawingml/2006/table">
            <a:tbl>
              <a:tblPr/>
              <a:tblGrid>
                <a:gridCol w="391265"/>
                <a:gridCol w="391265"/>
                <a:gridCol w="1395510"/>
                <a:gridCol w="521687"/>
                <a:gridCol w="260842"/>
                <a:gridCol w="391265"/>
                <a:gridCol w="1395510"/>
                <a:gridCol w="521687"/>
                <a:gridCol w="260842"/>
                <a:gridCol w="391265"/>
                <a:gridCol w="1395510"/>
                <a:gridCol w="521687"/>
                <a:gridCol w="391265"/>
              </a:tblGrid>
              <a:tr h="426562">
                <a:tc gridSpan="13">
                  <a:txBody>
                    <a:bodyPr/>
                    <a:lstStyle/>
                    <a:p>
                      <a:pPr algn="ctr" fontAlgn="ctr"/>
                      <a:r>
                        <a:rPr lang="en-US" sz="1100" b="0" i="0" u="none" strike="noStrike">
                          <a:solidFill>
                            <a:srgbClr val="FF0000"/>
                          </a:solidFill>
                          <a:effectLst/>
                          <a:latin typeface="Calibri" panose="020F0502020204030204" pitchFamily="34" charset="0"/>
                        </a:rPr>
                        <a:t>2005</a:t>
                      </a:r>
                      <a:r>
                        <a:rPr lang="en-US" sz="1100" b="0" i="0" u="none" strike="noStrike">
                          <a:solidFill>
                            <a:srgbClr val="000000"/>
                          </a:solidFill>
                          <a:effectLst/>
                          <a:latin typeface="Calibri" panose="020F0502020204030204" pitchFamily="34" charset="0"/>
                        </a:rPr>
                        <a:t> Highway Fatality Rates by State</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2.32</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1.26</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1.62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FF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FF0000"/>
                          </a:solidFill>
                          <a:effectLst/>
                          <a:latin typeface="Calibri" panose="020F0502020204030204" pitchFamily="34" charset="0"/>
                        </a:rPr>
                        <a:t>2.08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2.06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2.04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1.97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50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1.52</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670">
                <a:tc gridSpan="8">
                  <a:txBody>
                    <a:bodyPr/>
                    <a:lstStyle/>
                    <a:p>
                      <a:pPr algn="l" fontAlgn="ctr"/>
                      <a:r>
                        <a:rPr lang="en-US" sz="1100" b="0" i="0" u="none" strike="noStrike">
                          <a:solidFill>
                            <a:srgbClr val="000000"/>
                          </a:solidFill>
                          <a:effectLst/>
                          <a:latin typeface="Calibri" panose="020F0502020204030204" pitchFamily="34" charset="0"/>
                        </a:rPr>
                        <a:t>Source:  National Highway Traffic Safety Administration (NHTSA)</a:t>
                      </a: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242912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Superelevation Improvement</a:t>
            </a:r>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dirty="0">
                <a:solidFill>
                  <a:prstClr val="black"/>
                </a:solidFill>
                <a:latin typeface="Calibri"/>
              </a:rPr>
              <a:t>Common Question 3:</a:t>
            </a:r>
          </a:p>
          <a:p>
            <a:pPr lvl="1">
              <a:spcBef>
                <a:spcPts val="0"/>
              </a:spcBef>
            </a:pPr>
            <a:r>
              <a:rPr lang="en-US" dirty="0">
                <a:solidFill>
                  <a:prstClr val="black"/>
                </a:solidFill>
                <a:latin typeface="Calibri"/>
              </a:rPr>
              <a:t>Do you have any guidance on when to improve a curve’s superelevation?</a:t>
            </a:r>
          </a:p>
          <a:p>
            <a:pPr lvl="1">
              <a:spcBef>
                <a:spcPts val="0"/>
              </a:spcBef>
            </a:pPr>
            <a:endParaRPr lang="en-US" dirty="0">
              <a:solidFill>
                <a:prstClr val="black"/>
              </a:solidFill>
              <a:latin typeface="Calibri"/>
            </a:endParaRPr>
          </a:p>
          <a:p>
            <a:pPr>
              <a:spcBef>
                <a:spcPts val="0"/>
              </a:spcBef>
            </a:pPr>
            <a:r>
              <a:rPr lang="en-US" dirty="0" smtClean="0">
                <a:solidFill>
                  <a:prstClr val="black"/>
                </a:solidFill>
                <a:latin typeface="Calibri"/>
              </a:rPr>
              <a:t>Guidance:</a:t>
            </a:r>
          </a:p>
          <a:p>
            <a:pPr marL="667512" lvl="2" indent="0">
              <a:spcBef>
                <a:spcPts val="600"/>
              </a:spcBef>
              <a:buNone/>
            </a:pPr>
            <a:r>
              <a:rPr lang="en-US" sz="2400" dirty="0" smtClean="0">
                <a:solidFill>
                  <a:prstClr val="black"/>
                </a:solidFill>
                <a:latin typeface="Calibri"/>
              </a:rPr>
              <a:t>If the existing superelevation is in the correct direction, and has more than 10% cross slope:</a:t>
            </a:r>
          </a:p>
          <a:p>
            <a:pPr marL="667512" lvl="2" indent="0">
              <a:spcBef>
                <a:spcPts val="1800"/>
              </a:spcBef>
              <a:buNone/>
            </a:pPr>
            <a:r>
              <a:rPr lang="en-US" sz="2400" u="sng" dirty="0" smtClean="0">
                <a:solidFill>
                  <a:prstClr val="black"/>
                </a:solidFill>
                <a:latin typeface="Calibri"/>
              </a:rPr>
              <a:t>CONSIDER </a:t>
            </a:r>
            <a:r>
              <a:rPr lang="en-US" sz="2400" b="1" u="sng" dirty="0" smtClean="0">
                <a:solidFill>
                  <a:prstClr val="black"/>
                </a:solidFill>
                <a:latin typeface="Calibri"/>
              </a:rPr>
              <a:t>REDUCING</a:t>
            </a:r>
            <a:r>
              <a:rPr lang="en-US" sz="2400" u="sng" dirty="0" smtClean="0">
                <a:solidFill>
                  <a:prstClr val="black"/>
                </a:solidFill>
                <a:latin typeface="Calibri"/>
              </a:rPr>
              <a:t> THE CURVE’S SUPERELEVATION</a:t>
            </a:r>
          </a:p>
        </p:txBody>
      </p:sp>
    </p:spTree>
    <p:extLst>
      <p:ext uri="{BB962C8B-B14F-4D97-AF65-F5344CB8AC3E}">
        <p14:creationId xmlns:p14="http://schemas.microsoft.com/office/powerpoint/2010/main" val="420669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457200" y="2286000"/>
            <a:ext cx="8229600" cy="4389120"/>
          </a:xfrm>
        </p:spPr>
        <p:txBody>
          <a:bodyPr>
            <a:normAutofit/>
          </a:bodyPr>
          <a:lstStyle/>
          <a:p>
            <a:pPr>
              <a:spcBef>
                <a:spcPts val="0"/>
              </a:spcBef>
            </a:pPr>
            <a:r>
              <a:rPr lang="en-US" sz="2800" dirty="0" smtClean="0">
                <a:solidFill>
                  <a:prstClr val="black"/>
                </a:solidFill>
                <a:latin typeface="Calibri"/>
              </a:rPr>
              <a:t>Common Question 4:</a:t>
            </a:r>
          </a:p>
          <a:p>
            <a:pPr lvl="1">
              <a:spcBef>
                <a:spcPts val="0"/>
              </a:spcBef>
            </a:pPr>
            <a:r>
              <a:rPr lang="en-US" sz="2600" dirty="0" smtClean="0">
                <a:solidFill>
                  <a:prstClr val="black"/>
                </a:solidFill>
                <a:latin typeface="Calibri"/>
              </a:rPr>
              <a:t>What </a:t>
            </a:r>
            <a:r>
              <a:rPr lang="en-US" sz="2600" dirty="0">
                <a:solidFill>
                  <a:prstClr val="black"/>
                </a:solidFill>
                <a:latin typeface="Calibri"/>
              </a:rPr>
              <a:t>bid items, </a:t>
            </a:r>
            <a:r>
              <a:rPr lang="en-US" sz="2600" dirty="0" smtClean="0">
                <a:solidFill>
                  <a:prstClr val="black"/>
                </a:solidFill>
                <a:latin typeface="Calibri"/>
              </a:rPr>
              <a:t>notes, details</a:t>
            </a:r>
            <a:r>
              <a:rPr lang="en-US" sz="2600" dirty="0">
                <a:solidFill>
                  <a:prstClr val="black"/>
                </a:solidFill>
                <a:latin typeface="Calibri"/>
              </a:rPr>
              <a:t>,</a:t>
            </a:r>
            <a:r>
              <a:rPr lang="en-US" sz="2600" dirty="0" smtClean="0">
                <a:solidFill>
                  <a:prstClr val="black"/>
                </a:solidFill>
                <a:latin typeface="Calibri"/>
              </a:rPr>
              <a:t> etc. does HSIP usually include for superelevation improvements</a:t>
            </a:r>
            <a:r>
              <a:rPr lang="en-US" sz="2600" dirty="0">
                <a:solidFill>
                  <a:prstClr val="black"/>
                </a:solidFill>
                <a:latin typeface="Calibri"/>
              </a:rPr>
              <a:t>?</a:t>
            </a:r>
          </a:p>
          <a:p>
            <a:pPr lvl="1">
              <a:spcBef>
                <a:spcPts val="0"/>
              </a:spcBef>
            </a:pPr>
            <a:endParaRPr lang="en-US" dirty="0">
              <a:solidFill>
                <a:prstClr val="black"/>
              </a:solidFill>
              <a:latin typeface="Calibri"/>
            </a:endParaRPr>
          </a:p>
        </p:txBody>
      </p:sp>
    </p:spTree>
    <p:extLst>
      <p:ext uri="{BB962C8B-B14F-4D97-AF65-F5344CB8AC3E}">
        <p14:creationId xmlns:p14="http://schemas.microsoft.com/office/powerpoint/2010/main" val="42506456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457200" y="2286000"/>
            <a:ext cx="8229600" cy="4389120"/>
          </a:xfrm>
        </p:spPr>
        <p:txBody>
          <a:bodyPr>
            <a:normAutofit/>
          </a:bodyPr>
          <a:lstStyle/>
          <a:p>
            <a:pPr marL="284163" lvl="1" indent="-233363">
              <a:spcBef>
                <a:spcPts val="600"/>
              </a:spcBef>
            </a:pPr>
            <a:r>
              <a:rPr lang="en-US" sz="2600" dirty="0" smtClean="0">
                <a:solidFill>
                  <a:prstClr val="black"/>
                </a:solidFill>
                <a:latin typeface="Calibri"/>
              </a:rPr>
              <a:t>Bid Items:</a:t>
            </a:r>
          </a:p>
          <a:p>
            <a:pPr marL="569913" lvl="2" indent="-246063">
              <a:spcBef>
                <a:spcPts val="0"/>
              </a:spcBef>
            </a:pPr>
            <a:r>
              <a:rPr lang="en-US" sz="2400" dirty="0" smtClean="0">
                <a:solidFill>
                  <a:prstClr val="black"/>
                </a:solidFill>
                <a:latin typeface="Calibri"/>
              </a:rPr>
              <a:t>Leveling &amp; Wedging</a:t>
            </a:r>
          </a:p>
          <a:p>
            <a:pPr marL="569913" lvl="2" indent="-246063">
              <a:spcBef>
                <a:spcPts val="0"/>
              </a:spcBef>
            </a:pPr>
            <a:r>
              <a:rPr lang="en-US" sz="2400" dirty="0" smtClean="0">
                <a:solidFill>
                  <a:prstClr val="black"/>
                </a:solidFill>
                <a:latin typeface="Calibri"/>
              </a:rPr>
              <a:t>Asphalt Base</a:t>
            </a:r>
          </a:p>
          <a:p>
            <a:pPr marL="569913" lvl="2" indent="-246063">
              <a:spcBef>
                <a:spcPts val="0"/>
              </a:spcBef>
            </a:pPr>
            <a:r>
              <a:rPr lang="en-US" sz="2400" dirty="0" smtClean="0">
                <a:solidFill>
                  <a:prstClr val="black"/>
                </a:solidFill>
                <a:latin typeface="Calibri"/>
              </a:rPr>
              <a:t>Staking</a:t>
            </a:r>
          </a:p>
          <a:p>
            <a:pPr marL="295593" lvl="1" indent="-246063">
              <a:spcBef>
                <a:spcPts val="1800"/>
              </a:spcBef>
            </a:pPr>
            <a:r>
              <a:rPr lang="en-US" sz="2600" dirty="0" smtClean="0">
                <a:solidFill>
                  <a:prstClr val="black"/>
                </a:solidFill>
                <a:latin typeface="Calibri"/>
              </a:rPr>
              <a:t>Quantities:</a:t>
            </a:r>
          </a:p>
          <a:p>
            <a:pPr marL="558483" lvl="2" indent="-233363">
              <a:spcBef>
                <a:spcPts val="600"/>
              </a:spcBef>
            </a:pPr>
            <a:r>
              <a:rPr lang="en-US" sz="2400" dirty="0">
                <a:solidFill>
                  <a:prstClr val="black"/>
                </a:solidFill>
                <a:latin typeface="Calibri"/>
              </a:rPr>
              <a:t>Estimate TOTAL amount of asphalt material needed to achieve </a:t>
            </a:r>
            <a:r>
              <a:rPr lang="en-US" sz="2400" dirty="0" smtClean="0">
                <a:solidFill>
                  <a:prstClr val="black"/>
                </a:solidFill>
                <a:latin typeface="Calibri"/>
              </a:rPr>
              <a:t>the desired superelevation.</a:t>
            </a:r>
          </a:p>
          <a:p>
            <a:pPr marL="558483" lvl="2" indent="-233363">
              <a:spcBef>
                <a:spcPts val="1200"/>
              </a:spcBef>
            </a:pPr>
            <a:r>
              <a:rPr lang="en-US" sz="2400" dirty="0">
                <a:solidFill>
                  <a:prstClr val="black"/>
                </a:solidFill>
                <a:latin typeface="Calibri"/>
              </a:rPr>
              <a:t>M</a:t>
            </a:r>
            <a:r>
              <a:rPr lang="en-US" sz="2400" dirty="0" smtClean="0">
                <a:solidFill>
                  <a:prstClr val="black"/>
                </a:solidFill>
                <a:latin typeface="Calibri"/>
              </a:rPr>
              <a:t>ake an educated guess on how much material should be Leveling &amp; Wedging and how much should be Asphalt Base</a:t>
            </a:r>
          </a:p>
          <a:p>
            <a:pPr marL="569913" lvl="2" indent="0">
              <a:spcBef>
                <a:spcPts val="300"/>
              </a:spcBef>
              <a:buNone/>
            </a:pPr>
            <a:r>
              <a:rPr lang="en-US" sz="2200" dirty="0" smtClean="0">
                <a:solidFill>
                  <a:prstClr val="black"/>
                </a:solidFill>
                <a:latin typeface="Calibri"/>
              </a:rPr>
              <a:t>(e.g.   30% L &amp; W    70% </a:t>
            </a:r>
            <a:r>
              <a:rPr lang="en-US" sz="2200" dirty="0" err="1" smtClean="0">
                <a:solidFill>
                  <a:prstClr val="black"/>
                </a:solidFill>
                <a:latin typeface="Calibri"/>
              </a:rPr>
              <a:t>Asph</a:t>
            </a:r>
            <a:r>
              <a:rPr lang="en-US" sz="2200" dirty="0" smtClean="0">
                <a:solidFill>
                  <a:prstClr val="black"/>
                </a:solidFill>
                <a:latin typeface="Calibri"/>
              </a:rPr>
              <a:t> Base)</a:t>
            </a:r>
            <a:endParaRPr lang="en-US" sz="2200" dirty="0">
              <a:solidFill>
                <a:prstClr val="black"/>
              </a:solidFill>
              <a:latin typeface="Calibri"/>
            </a:endParaRPr>
          </a:p>
          <a:p>
            <a:pPr lvl="1">
              <a:spcBef>
                <a:spcPts val="600"/>
              </a:spcBef>
            </a:pPr>
            <a:endParaRPr lang="en-US" dirty="0">
              <a:solidFill>
                <a:prstClr val="black"/>
              </a:solidFill>
              <a:latin typeface="Calibri"/>
            </a:endParaRPr>
          </a:p>
        </p:txBody>
      </p:sp>
    </p:spTree>
    <p:extLst>
      <p:ext uri="{BB962C8B-B14F-4D97-AF65-F5344CB8AC3E}">
        <p14:creationId xmlns:p14="http://schemas.microsoft.com/office/powerpoint/2010/main" val="1392645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86800" cy="4495800"/>
          </a:xfrm>
        </p:spPr>
        <p:txBody>
          <a:bodyPr>
            <a:normAutofit fontScale="85000" lnSpcReduction="20000"/>
          </a:bodyPr>
          <a:lstStyle/>
          <a:p>
            <a:pPr marL="284163" lvl="1" indent="-246063">
              <a:spcBef>
                <a:spcPts val="600"/>
              </a:spcBef>
            </a:pPr>
            <a:r>
              <a:rPr lang="en-US" sz="3100" dirty="0" smtClean="0">
                <a:solidFill>
                  <a:prstClr val="black"/>
                </a:solidFill>
                <a:latin typeface="Calibri"/>
              </a:rPr>
              <a:t>Notes:</a:t>
            </a:r>
          </a:p>
          <a:p>
            <a:pPr marL="393192" lvl="1" indent="0" algn="just">
              <a:lnSpc>
                <a:spcPct val="110000"/>
              </a:lnSpc>
              <a:spcBef>
                <a:spcPts val="60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b="1" dirty="0" smtClean="0">
                <a:latin typeface="Calibri" panose="020F0502020204030204" pitchFamily="34" charset="0"/>
                <a:ea typeface="Calibri" panose="020F0502020204030204" pitchFamily="34" charset="0"/>
                <a:cs typeface="Times New Roman" panose="02020603050405020304" pitchFamily="18" charset="0"/>
              </a:rPr>
              <a:t>Superelevation Improvements.</a:t>
            </a:r>
            <a:r>
              <a:rPr lang="en-US" dirty="0" smtClean="0">
                <a:latin typeface="Calibri" panose="020F0502020204030204" pitchFamily="34" charset="0"/>
                <a:ea typeface="Calibri" panose="020F0502020204030204" pitchFamily="34" charset="0"/>
                <a:cs typeface="Times New Roman" panose="02020603050405020304" pitchFamily="18" charset="0"/>
              </a:rPr>
              <a:t> The </a:t>
            </a:r>
            <a:r>
              <a:rPr lang="en-US" dirty="0">
                <a:latin typeface="Calibri" panose="020F0502020204030204" pitchFamily="34" charset="0"/>
                <a:ea typeface="Calibri" panose="020F0502020204030204" pitchFamily="34" charset="0"/>
                <a:cs typeface="Times New Roman" panose="02020603050405020304" pitchFamily="18" charset="0"/>
              </a:rPr>
              <a:t>intent of this work is to </a:t>
            </a:r>
            <a:r>
              <a:rPr lang="en-US" dirty="0" smtClean="0">
                <a:latin typeface="Calibri" panose="020F0502020204030204" pitchFamily="34" charset="0"/>
                <a:ea typeface="Calibri" panose="020F0502020204030204" pitchFamily="34" charset="0"/>
                <a:cs typeface="Times New Roman" panose="02020603050405020304" pitchFamily="18" charset="0"/>
              </a:rPr>
              <a:t>construct a </a:t>
            </a:r>
            <a:r>
              <a:rPr lang="en-US" dirty="0">
                <a:latin typeface="Calibri" panose="020F0502020204030204" pitchFamily="34" charset="0"/>
                <a:ea typeface="Calibri" panose="020F0502020204030204" pitchFamily="34" charset="0"/>
                <a:cs typeface="Times New Roman" panose="02020603050405020304" pitchFamily="18" charset="0"/>
              </a:rPr>
              <a:t>consistent pavement cross slope through the identified </a:t>
            </a:r>
            <a:r>
              <a:rPr lang="en-US" dirty="0" smtClean="0">
                <a:latin typeface="Calibri" panose="020F0502020204030204" pitchFamily="34" charset="0"/>
                <a:ea typeface="Calibri" panose="020F0502020204030204" pitchFamily="34" charset="0"/>
                <a:cs typeface="Times New Roman" panose="02020603050405020304" pitchFamily="18" charset="0"/>
              </a:rPr>
              <a:t>curve(s). </a:t>
            </a:r>
            <a:r>
              <a:rPr lang="en-US" dirty="0">
                <a:latin typeface="Calibri" panose="020F0502020204030204" pitchFamily="34" charset="0"/>
                <a:ea typeface="Calibri" panose="020F0502020204030204" pitchFamily="34" charset="0"/>
                <a:cs typeface="Times New Roman" panose="02020603050405020304" pitchFamily="18" charset="0"/>
              </a:rPr>
              <a:t>The Contractor will need to utilize Leveling &amp; Wedging and/or Asphalt Base in order to achieve the desired superelevation improvements at the identified </a:t>
            </a:r>
            <a:r>
              <a:rPr lang="en-US" dirty="0" smtClean="0">
                <a:latin typeface="Calibri" panose="020F0502020204030204" pitchFamily="34" charset="0"/>
                <a:ea typeface="Calibri" panose="020F0502020204030204" pitchFamily="34" charset="0"/>
                <a:cs typeface="Times New Roman" panose="02020603050405020304" pitchFamily="18" charset="0"/>
              </a:rPr>
              <a:t>location(s).  </a:t>
            </a:r>
            <a:r>
              <a:rPr lang="en-US" dirty="0">
                <a:latin typeface="Calibri" panose="020F0502020204030204" pitchFamily="34" charset="0"/>
                <a:ea typeface="Calibri" panose="020F0502020204030204" pitchFamily="34" charset="0"/>
                <a:cs typeface="Times New Roman" panose="02020603050405020304" pitchFamily="18" charset="0"/>
              </a:rPr>
              <a:t>In areas where the superelevation improvement will only require adding 1-3 inches of additional pavement depth, Leveling &amp; Wedging PG64-22 will be required.  In areas where the superelevation improvement will require 3 or more inches of additional pavement depth, </a:t>
            </a:r>
            <a:r>
              <a:rPr lang="en-US" dirty="0" smtClean="0">
                <a:latin typeface="Calibri" panose="020F0502020204030204" pitchFamily="34" charset="0"/>
                <a:ea typeface="Calibri" panose="020F0502020204030204" pitchFamily="34" charset="0"/>
                <a:cs typeface="Times New Roman" panose="02020603050405020304" pitchFamily="18" charset="0"/>
              </a:rPr>
              <a:t>Asphalt </a:t>
            </a:r>
            <a:r>
              <a:rPr lang="en-US" dirty="0">
                <a:latin typeface="Calibri" panose="020F0502020204030204" pitchFamily="34" charset="0"/>
                <a:ea typeface="Calibri" panose="020F0502020204030204" pitchFamily="34" charset="0"/>
                <a:cs typeface="Times New Roman" panose="02020603050405020304" pitchFamily="18" charset="0"/>
              </a:rPr>
              <a:t>Base 1.00D PG 64-22 will be required.  The Superelevation Improvement Summary lists the estimated quantities of Asphalt Base and Leveling &amp; Wedging for each curve; however, the Engineer will make the final determination as to which bid items will be required at each superelevation improvement area, as well as the appropriate lift thicknesses and number of </a:t>
            </a:r>
            <a:r>
              <a:rPr lang="en-US" dirty="0" smtClean="0">
                <a:latin typeface="Calibri" panose="020F0502020204030204" pitchFamily="34" charset="0"/>
                <a:ea typeface="Calibri" panose="020F0502020204030204" pitchFamily="34" charset="0"/>
                <a:cs typeface="Times New Roman" panose="02020603050405020304" pitchFamily="18" charset="0"/>
              </a:rPr>
              <a:t>lifts, </a:t>
            </a:r>
            <a:r>
              <a:rPr lang="en-US" dirty="0">
                <a:latin typeface="Calibri" panose="020F0502020204030204" pitchFamily="34" charset="0"/>
                <a:ea typeface="Calibri" panose="020F0502020204030204" pitchFamily="34" charset="0"/>
                <a:cs typeface="Times New Roman" panose="02020603050405020304" pitchFamily="18" charset="0"/>
              </a:rPr>
              <a:t>based on the existing conditions encountered at the time of construction</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solidFill>
                <a:prstClr val="black"/>
              </a:solidFill>
              <a:latin typeface="Calibri"/>
            </a:endParaRPr>
          </a:p>
        </p:txBody>
      </p:sp>
    </p:spTree>
    <p:extLst>
      <p:ext uri="{BB962C8B-B14F-4D97-AF65-F5344CB8AC3E}">
        <p14:creationId xmlns:p14="http://schemas.microsoft.com/office/powerpoint/2010/main" val="2256175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86800" cy="4495800"/>
          </a:xfrm>
        </p:spPr>
        <p:txBody>
          <a:bodyPr>
            <a:normAutofit lnSpcReduction="10000"/>
          </a:bodyPr>
          <a:lstStyle/>
          <a:p>
            <a:pPr marL="284163" lvl="1" indent="-246063">
              <a:lnSpc>
                <a:spcPct val="90000"/>
              </a:lnSpc>
              <a:spcBef>
                <a:spcPts val="600"/>
              </a:spcBef>
            </a:pPr>
            <a:r>
              <a:rPr lang="en-US" sz="2600" dirty="0" smtClean="0">
                <a:solidFill>
                  <a:prstClr val="black"/>
                </a:solidFill>
                <a:latin typeface="Calibri"/>
              </a:rPr>
              <a:t>Notes:</a:t>
            </a:r>
          </a:p>
          <a:p>
            <a:pPr marL="393192" lvl="1" indent="0" algn="just">
              <a:spcBef>
                <a:spcPts val="600"/>
              </a:spcBef>
              <a:buNone/>
            </a:pPr>
            <a:r>
              <a:rPr lang="en-US" sz="2000" dirty="0">
                <a:latin typeface="Calibri" panose="020F0502020204030204" pitchFamily="34" charset="0"/>
                <a:ea typeface="Calibri" panose="020F0502020204030204" pitchFamily="34" charset="0"/>
                <a:cs typeface="Times New Roman" panose="02020603050405020304" pitchFamily="18" charset="0"/>
              </a:rPr>
              <a:t>“As a result of </a:t>
            </a:r>
            <a:r>
              <a:rPr lang="en-US" sz="2000" dirty="0" smtClean="0">
                <a:latin typeface="Calibri" panose="020F0502020204030204" pitchFamily="34" charset="0"/>
                <a:ea typeface="Calibri" panose="020F0502020204030204" pitchFamily="34" charset="0"/>
                <a:cs typeface="Times New Roman" panose="02020603050405020304" pitchFamily="18" charset="0"/>
              </a:rPr>
              <a:t>the </a:t>
            </a:r>
            <a:r>
              <a:rPr lang="en-US" sz="2000" dirty="0">
                <a:latin typeface="Calibri" panose="020F0502020204030204" pitchFamily="34" charset="0"/>
                <a:ea typeface="Calibri" panose="020F0502020204030204" pitchFamily="34" charset="0"/>
                <a:cs typeface="Times New Roman" panose="02020603050405020304" pitchFamily="18" charset="0"/>
              </a:rPr>
              <a:t>superelevation </a:t>
            </a:r>
            <a:r>
              <a:rPr lang="en-US" sz="2000" dirty="0" smtClean="0">
                <a:latin typeface="Calibri" panose="020F0502020204030204" pitchFamily="34" charset="0"/>
                <a:ea typeface="Calibri" panose="020F0502020204030204" pitchFamily="34" charset="0"/>
                <a:cs typeface="Times New Roman" panose="02020603050405020304" pitchFamily="18" charset="0"/>
              </a:rPr>
              <a:t>improvements, </a:t>
            </a:r>
            <a:r>
              <a:rPr lang="en-US" sz="2000" dirty="0">
                <a:latin typeface="Calibri" panose="020F0502020204030204" pitchFamily="34" charset="0"/>
                <a:ea typeface="Calibri" panose="020F0502020204030204" pitchFamily="34" charset="0"/>
                <a:cs typeface="Times New Roman" panose="02020603050405020304" pitchFamily="18" charset="0"/>
              </a:rPr>
              <a:t>the roadside </a:t>
            </a:r>
            <a:r>
              <a:rPr lang="en-US" sz="2000" dirty="0" smtClean="0">
                <a:latin typeface="Calibri" panose="020F0502020204030204" pitchFamily="34" charset="0"/>
                <a:ea typeface="Calibri" panose="020F0502020204030204" pitchFamily="34" charset="0"/>
                <a:cs typeface="Times New Roman" panose="02020603050405020304" pitchFamily="18" charset="0"/>
              </a:rPr>
              <a:t>shoulders, fill slopes, and/or ditches </a:t>
            </a:r>
            <a:r>
              <a:rPr lang="en-US" sz="2000" dirty="0">
                <a:latin typeface="Calibri" panose="020F0502020204030204" pitchFamily="34" charset="0"/>
                <a:ea typeface="Calibri" panose="020F0502020204030204" pitchFamily="34" charset="0"/>
                <a:cs typeface="Times New Roman" panose="02020603050405020304" pitchFamily="18" charset="0"/>
              </a:rPr>
              <a:t>will have to be modified to match the final pavement elevations and tie in with the existing ground lines.  The bid item </a:t>
            </a:r>
            <a:r>
              <a:rPr lang="en-US" sz="2000" dirty="0" smtClean="0">
                <a:latin typeface="Calibri" panose="020F0502020204030204" pitchFamily="34" charset="0"/>
                <a:ea typeface="Calibri" panose="020F0502020204030204" pitchFamily="34" charset="0"/>
                <a:cs typeface="Times New Roman" panose="02020603050405020304" pitchFamily="18" charset="0"/>
              </a:rPr>
              <a:t>‘Ditching </a:t>
            </a:r>
            <a:r>
              <a:rPr lang="en-US" sz="2000" dirty="0">
                <a:latin typeface="Calibri" panose="020F0502020204030204" pitchFamily="34" charset="0"/>
                <a:ea typeface="Calibri" panose="020F0502020204030204" pitchFamily="34" charset="0"/>
                <a:cs typeface="Times New Roman" panose="02020603050405020304" pitchFamily="18" charset="0"/>
              </a:rPr>
              <a:t>&amp; </a:t>
            </a:r>
            <a:r>
              <a:rPr lang="en-US" sz="2000" dirty="0" smtClean="0">
                <a:latin typeface="Calibri" panose="020F0502020204030204" pitchFamily="34" charset="0"/>
                <a:ea typeface="Calibri" panose="020F0502020204030204" pitchFamily="34" charset="0"/>
                <a:cs typeface="Times New Roman" panose="02020603050405020304" pitchFamily="18" charset="0"/>
              </a:rPr>
              <a:t>Shouldering’ has been included for </a:t>
            </a:r>
            <a:r>
              <a:rPr lang="en-US" sz="2000" dirty="0">
                <a:latin typeface="Calibri" panose="020F0502020204030204" pitchFamily="34" charset="0"/>
                <a:ea typeface="Calibri" panose="020F0502020204030204" pitchFamily="34" charset="0"/>
                <a:cs typeface="Times New Roman" panose="02020603050405020304" pitchFamily="18" charset="0"/>
              </a:rPr>
              <a:t>these </a:t>
            </a:r>
            <a:r>
              <a:rPr lang="en-US" sz="2000" dirty="0" smtClean="0">
                <a:latin typeface="Calibri" panose="020F0502020204030204" pitchFamily="34" charset="0"/>
                <a:ea typeface="Calibri" panose="020F0502020204030204" pitchFamily="34" charset="0"/>
                <a:cs typeface="Times New Roman" panose="02020603050405020304" pitchFamily="18" charset="0"/>
              </a:rPr>
              <a:t>roadside modifications. Refer to the detail sheet titled: Ditching &amp; Shouldering and Embankment Benching Details.</a:t>
            </a:r>
          </a:p>
          <a:p>
            <a:pPr marL="393192" lvl="1" indent="0" algn="just">
              <a:spcBef>
                <a:spcPts val="0"/>
              </a:spcBef>
              <a:buNone/>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L="393192" lvl="1" indent="0" algn="just">
              <a:spcBef>
                <a:spcPts val="0"/>
              </a:spcBef>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NOTE</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Some </a:t>
            </a:r>
            <a:r>
              <a:rPr lang="en-US" sz="2000" dirty="0">
                <a:latin typeface="Calibri" panose="020F0502020204030204" pitchFamily="34" charset="0"/>
                <a:ea typeface="Calibri" panose="020F0502020204030204" pitchFamily="34" charset="0"/>
                <a:cs typeface="Times New Roman" panose="02020603050405020304" pitchFamily="18" charset="0"/>
              </a:rPr>
              <a:t>field adjustments of the </a:t>
            </a:r>
            <a:r>
              <a:rPr lang="en-US" sz="2000" dirty="0" smtClean="0">
                <a:latin typeface="Calibri" panose="020F0502020204030204" pitchFamily="34" charset="0"/>
                <a:ea typeface="Calibri" panose="020F0502020204030204" pitchFamily="34" charset="0"/>
                <a:cs typeface="Times New Roman" panose="02020603050405020304" pitchFamily="18" charset="0"/>
              </a:rPr>
              <a:t>proposed shoulder width, </a:t>
            </a:r>
            <a:r>
              <a:rPr lang="en-US" sz="2000" dirty="0">
                <a:latin typeface="Calibri" panose="020F0502020204030204" pitchFamily="34" charset="0"/>
                <a:ea typeface="Calibri" panose="020F0502020204030204" pitchFamily="34" charset="0"/>
                <a:cs typeface="Times New Roman" panose="02020603050405020304" pitchFamily="18" charset="0"/>
              </a:rPr>
              <a:t>fill slope, </a:t>
            </a:r>
            <a:r>
              <a:rPr lang="en-US" sz="2000" dirty="0" smtClean="0">
                <a:latin typeface="Calibri" panose="020F0502020204030204" pitchFamily="34" charset="0"/>
                <a:ea typeface="Calibri" panose="020F0502020204030204" pitchFamily="34" charset="0"/>
                <a:cs typeface="Times New Roman" panose="02020603050405020304" pitchFamily="18" charset="0"/>
              </a:rPr>
              <a:t>ditch, and/or </a:t>
            </a:r>
            <a:r>
              <a:rPr lang="en-US" sz="2000" dirty="0">
                <a:latin typeface="Calibri" panose="020F0502020204030204" pitchFamily="34" charset="0"/>
                <a:ea typeface="Calibri" panose="020F0502020204030204" pitchFamily="34" charset="0"/>
                <a:cs typeface="Times New Roman" panose="02020603050405020304" pitchFamily="18" charset="0"/>
              </a:rPr>
              <a:t>superelevation improvement may be required.  The resulting shoulder and fill slope grading is intended to occur within </a:t>
            </a:r>
            <a:r>
              <a:rPr lang="en-US" sz="2000" dirty="0" smtClean="0">
                <a:latin typeface="Calibri" panose="020F0502020204030204" pitchFamily="34" charset="0"/>
                <a:ea typeface="Calibri" panose="020F0502020204030204" pitchFamily="34" charset="0"/>
                <a:cs typeface="Times New Roman" panose="02020603050405020304" pitchFamily="18" charset="0"/>
              </a:rPr>
              <a:t>Right-of-Way </a:t>
            </a:r>
            <a:r>
              <a:rPr lang="en-US" sz="2000" dirty="0">
                <a:latin typeface="Calibri" panose="020F0502020204030204" pitchFamily="34" charset="0"/>
                <a:ea typeface="Calibri" panose="020F0502020204030204" pitchFamily="34" charset="0"/>
                <a:cs typeface="Times New Roman" panose="02020603050405020304" pitchFamily="18" charset="0"/>
              </a:rPr>
              <a:t>and NOT disturb any sensitive obstructions (i.e. fences, buildings, utility poles, etc.).  Superelevation improvements with sensitive obstructions along the roadside shall still require the roadside shoulder and fill slope to be modified, but the </a:t>
            </a:r>
            <a:r>
              <a:rPr lang="en-US" sz="2000" dirty="0" smtClean="0">
                <a:latin typeface="Calibri" panose="020F0502020204030204" pitchFamily="34" charset="0"/>
                <a:ea typeface="Calibri" panose="020F0502020204030204" pitchFamily="34" charset="0"/>
                <a:cs typeface="Times New Roman" panose="02020603050405020304" pitchFamily="18" charset="0"/>
              </a:rPr>
              <a:t>fill slope </a:t>
            </a:r>
            <a:r>
              <a:rPr lang="en-US" sz="2000" dirty="0">
                <a:latin typeface="Calibri" panose="020F0502020204030204" pitchFamily="34" charset="0"/>
                <a:ea typeface="Calibri" panose="020F0502020204030204" pitchFamily="34" charset="0"/>
                <a:cs typeface="Times New Roman" panose="02020603050405020304" pitchFamily="18" charset="0"/>
              </a:rPr>
              <a:t>may have to be constructed steeper than what is shown on the </a:t>
            </a:r>
            <a:r>
              <a:rPr lang="en-US" sz="2000" dirty="0" smtClean="0">
                <a:latin typeface="Calibri" panose="020F0502020204030204" pitchFamily="34" charset="0"/>
                <a:ea typeface="Calibri" panose="020F0502020204030204" pitchFamily="34" charset="0"/>
                <a:cs typeface="Times New Roman" panose="02020603050405020304" pitchFamily="18" charset="0"/>
              </a:rPr>
              <a:t>Superelevation Typical Section</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prstClr val="black"/>
              </a:solidFill>
              <a:latin typeface="Calibri"/>
            </a:endParaRPr>
          </a:p>
        </p:txBody>
      </p:sp>
    </p:spTree>
    <p:extLst>
      <p:ext uri="{BB962C8B-B14F-4D97-AF65-F5344CB8AC3E}">
        <p14:creationId xmlns:p14="http://schemas.microsoft.com/office/powerpoint/2010/main" val="1595225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10600" cy="4389120"/>
          </a:xfrm>
        </p:spPr>
        <p:txBody>
          <a:bodyPr>
            <a:normAutofit/>
          </a:bodyPr>
          <a:lstStyle/>
          <a:p>
            <a:pPr marL="284163" lvl="1" indent="-246063">
              <a:lnSpc>
                <a:spcPct val="80000"/>
              </a:lnSpc>
              <a:spcBef>
                <a:spcPts val="0"/>
              </a:spcBef>
            </a:pPr>
            <a:r>
              <a:rPr lang="en-US" sz="2600" dirty="0" smtClean="0">
                <a:solidFill>
                  <a:prstClr val="black"/>
                </a:solidFill>
                <a:latin typeface="Calibri"/>
              </a:rPr>
              <a:t>Notes:</a:t>
            </a:r>
          </a:p>
          <a:p>
            <a:pPr marL="393192" lvl="1" indent="0" algn="just">
              <a:lnSpc>
                <a:spcPct val="90000"/>
              </a:lnSpc>
              <a:spcBef>
                <a:spcPts val="600"/>
              </a:spcBef>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“The </a:t>
            </a:r>
            <a:r>
              <a:rPr lang="en-US" sz="2000" dirty="0">
                <a:latin typeface="Calibri" panose="020F0502020204030204" pitchFamily="34" charset="0"/>
                <a:ea typeface="Calibri" panose="020F0502020204030204" pitchFamily="34" charset="0"/>
                <a:cs typeface="Times New Roman" panose="02020603050405020304" pitchFamily="18" charset="0"/>
              </a:rPr>
              <a:t>desire of the Department is </a:t>
            </a:r>
            <a:r>
              <a:rPr lang="en-US" sz="2000">
                <a:latin typeface="Calibri" panose="020F0502020204030204" pitchFamily="34" charset="0"/>
                <a:ea typeface="Calibri" panose="020F0502020204030204" pitchFamily="34" charset="0"/>
                <a:cs typeface="Times New Roman" panose="02020603050405020304" pitchFamily="18" charset="0"/>
              </a:rPr>
              <a:t>to </a:t>
            </a:r>
            <a:r>
              <a:rPr lang="en-US" sz="2000" smtClean="0">
                <a:latin typeface="Calibri" panose="020F0502020204030204" pitchFamily="34" charset="0"/>
                <a:ea typeface="Calibri" panose="020F0502020204030204" pitchFamily="34" charset="0"/>
                <a:cs typeface="Times New Roman" panose="02020603050405020304" pitchFamily="18" charset="0"/>
              </a:rPr>
              <a:t>construct the new </a:t>
            </a:r>
            <a:r>
              <a:rPr lang="en-US" sz="2000" dirty="0">
                <a:latin typeface="Calibri" panose="020F0502020204030204" pitchFamily="34" charset="0"/>
                <a:ea typeface="Calibri" panose="020F0502020204030204" pitchFamily="34" charset="0"/>
                <a:cs typeface="Times New Roman" panose="02020603050405020304" pitchFamily="18" charset="0"/>
              </a:rPr>
              <a:t>fill slopes at 3:1 or flatter.  When </a:t>
            </a:r>
            <a:r>
              <a:rPr lang="en-US" sz="2000" dirty="0" smtClean="0">
                <a:latin typeface="Calibri" panose="020F0502020204030204" pitchFamily="34" charset="0"/>
                <a:ea typeface="Calibri" panose="020F0502020204030204" pitchFamily="34" charset="0"/>
                <a:cs typeface="Times New Roman" panose="02020603050405020304" pitchFamily="18" charset="0"/>
              </a:rPr>
              <a:t>a fill slope needs </a:t>
            </a:r>
            <a:r>
              <a:rPr lang="en-US" sz="2000" dirty="0">
                <a:latin typeface="Calibri" panose="020F0502020204030204" pitchFamily="34" charset="0"/>
                <a:ea typeface="Calibri" panose="020F0502020204030204" pitchFamily="34" charset="0"/>
                <a:cs typeface="Times New Roman" panose="02020603050405020304" pitchFamily="18" charset="0"/>
              </a:rPr>
              <a:t>to be constructed steeper than </a:t>
            </a:r>
            <a:r>
              <a:rPr lang="en-US" sz="2000" dirty="0" smtClean="0">
                <a:latin typeface="Calibri" panose="020F0502020204030204" pitchFamily="34" charset="0"/>
                <a:ea typeface="Calibri" panose="020F0502020204030204" pitchFamily="34" charset="0"/>
                <a:cs typeface="Times New Roman" panose="02020603050405020304" pitchFamily="18" charset="0"/>
              </a:rPr>
              <a:t>3:1 to remain within Right-of-Way or not impact a sensitive obstruction, </a:t>
            </a:r>
            <a:r>
              <a:rPr lang="en-US" sz="2000" u="sng" dirty="0">
                <a:latin typeface="Calibri" panose="020F0502020204030204" pitchFamily="34" charset="0"/>
                <a:ea typeface="Calibri" panose="020F0502020204030204" pitchFamily="34" charset="0"/>
                <a:cs typeface="Times New Roman" panose="02020603050405020304" pitchFamily="18" charset="0"/>
              </a:rPr>
              <a:t>and</a:t>
            </a:r>
            <a:r>
              <a:rPr lang="en-US" sz="2000" dirty="0">
                <a:latin typeface="Calibri" panose="020F0502020204030204" pitchFamily="34" charset="0"/>
                <a:ea typeface="Calibri" panose="020F0502020204030204" pitchFamily="34" charset="0"/>
                <a:cs typeface="Times New Roman" panose="02020603050405020304" pitchFamily="18" charset="0"/>
              </a:rPr>
              <a:t> the existing fill slope is steeper than 3:1, </a:t>
            </a:r>
            <a:r>
              <a:rPr lang="en-US" sz="2000" dirty="0" smtClean="0">
                <a:latin typeface="Calibri" panose="020F0502020204030204" pitchFamily="34" charset="0"/>
                <a:ea typeface="Calibri" panose="020F0502020204030204" pitchFamily="34" charset="0"/>
                <a:cs typeface="Times New Roman" panose="02020603050405020304" pitchFamily="18" charset="0"/>
              </a:rPr>
              <a:t>then the new fill </a:t>
            </a:r>
            <a:r>
              <a:rPr lang="en-US" sz="2000" dirty="0">
                <a:latin typeface="Calibri" panose="020F0502020204030204" pitchFamily="34" charset="0"/>
                <a:ea typeface="Calibri" panose="020F0502020204030204" pitchFamily="34" charset="0"/>
                <a:cs typeface="Times New Roman" panose="02020603050405020304" pitchFamily="18" charset="0"/>
              </a:rPr>
              <a:t>slope can be constructed steeper than 3:1, but the </a:t>
            </a:r>
            <a:r>
              <a:rPr lang="en-US" sz="2000" dirty="0" smtClean="0">
                <a:latin typeface="Calibri" panose="020F0502020204030204" pitchFamily="34" charset="0"/>
                <a:ea typeface="Calibri" panose="020F0502020204030204" pitchFamily="34" charset="0"/>
                <a:cs typeface="Times New Roman" panose="02020603050405020304" pitchFamily="18" charset="0"/>
              </a:rPr>
              <a:t>new fill slope </a:t>
            </a:r>
            <a:r>
              <a:rPr lang="en-US" sz="2000" dirty="0">
                <a:latin typeface="Calibri" panose="020F0502020204030204" pitchFamily="34" charset="0"/>
                <a:ea typeface="Calibri" panose="020F0502020204030204" pitchFamily="34" charset="0"/>
                <a:cs typeface="Times New Roman" panose="02020603050405020304" pitchFamily="18" charset="0"/>
              </a:rPr>
              <a:t>shall not be constructed steeper than the existing </a:t>
            </a:r>
            <a:r>
              <a:rPr lang="en-US" sz="2000" dirty="0" smtClean="0">
                <a:latin typeface="Calibri" panose="020F0502020204030204" pitchFamily="34" charset="0"/>
                <a:ea typeface="Calibri" panose="020F0502020204030204" pitchFamily="34" charset="0"/>
                <a:cs typeface="Times New Roman" panose="02020603050405020304" pitchFamily="18" charset="0"/>
              </a:rPr>
              <a:t>fill slope.</a:t>
            </a:r>
          </a:p>
          <a:p>
            <a:pPr marL="393192" lvl="1" indent="0" algn="just">
              <a:lnSpc>
                <a:spcPct val="90000"/>
              </a:lnSpc>
              <a:spcBef>
                <a:spcPts val="0"/>
              </a:spcBef>
              <a:buNone/>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L="393192" lvl="1" indent="0" algn="just">
              <a:lnSpc>
                <a:spcPct val="90000"/>
              </a:lnSpc>
              <a:spcBef>
                <a:spcPts val="0"/>
              </a:spcBef>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If </a:t>
            </a:r>
            <a:r>
              <a:rPr lang="en-US" sz="2000" dirty="0">
                <a:latin typeface="Calibri" panose="020F0502020204030204" pitchFamily="34" charset="0"/>
                <a:ea typeface="Calibri" panose="020F0502020204030204" pitchFamily="34" charset="0"/>
                <a:cs typeface="Times New Roman" panose="02020603050405020304" pitchFamily="18" charset="0"/>
              </a:rPr>
              <a:t>a desired superelevation improvement will result in </a:t>
            </a:r>
            <a:r>
              <a:rPr lang="en-US" sz="2000" dirty="0" smtClean="0">
                <a:latin typeface="Calibri" panose="020F0502020204030204" pitchFamily="34" charset="0"/>
                <a:ea typeface="Calibri" panose="020F0502020204030204" pitchFamily="34" charset="0"/>
                <a:cs typeface="Times New Roman" panose="02020603050405020304" pitchFamily="18" charset="0"/>
              </a:rPr>
              <a:t>the new </a:t>
            </a:r>
            <a:r>
              <a:rPr lang="en-US" sz="2000" dirty="0">
                <a:latin typeface="Calibri" panose="020F0502020204030204" pitchFamily="34" charset="0"/>
                <a:ea typeface="Calibri" panose="020F0502020204030204" pitchFamily="34" charset="0"/>
                <a:cs typeface="Times New Roman" panose="02020603050405020304" pitchFamily="18" charset="0"/>
              </a:rPr>
              <a:t>fill slope having to be graded steeper than the existing fill slope in order to remain within Right-of-Way or not impact a sensitive obstruction</a:t>
            </a:r>
            <a:r>
              <a:rPr lang="en-US" sz="2000" dirty="0" smtClean="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then the superelevation rate should be modified (reduced) in order to reduce the final change in pavement edge elevation, thereby reducing the height of the new fill slope grading, and allowing for a flatter fill slope.”</a:t>
            </a:r>
            <a:endParaRPr lang="en-US" sz="2000" dirty="0">
              <a:solidFill>
                <a:prstClr val="black"/>
              </a:solidFill>
              <a:latin typeface="Calibri"/>
            </a:endParaRPr>
          </a:p>
        </p:txBody>
      </p:sp>
    </p:spTree>
    <p:extLst>
      <p:ext uri="{BB962C8B-B14F-4D97-AF65-F5344CB8AC3E}">
        <p14:creationId xmlns:p14="http://schemas.microsoft.com/office/powerpoint/2010/main" val="5768554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09800"/>
            <a:ext cx="8686800" cy="4572000"/>
          </a:xfrm>
        </p:spPr>
        <p:txBody>
          <a:bodyPr>
            <a:normAutofit lnSpcReduction="10000"/>
          </a:bodyPr>
          <a:lstStyle/>
          <a:p>
            <a:pPr marL="284163" lvl="1" indent="-246063">
              <a:lnSpc>
                <a:spcPct val="80000"/>
              </a:lnSpc>
              <a:spcBef>
                <a:spcPts val="0"/>
              </a:spcBef>
            </a:pPr>
            <a:r>
              <a:rPr lang="en-US" sz="2600" dirty="0" smtClean="0">
                <a:solidFill>
                  <a:prstClr val="black"/>
                </a:solidFill>
                <a:latin typeface="Calibri"/>
              </a:rPr>
              <a:t>Staking Note:</a:t>
            </a:r>
            <a:endParaRPr lang="en-US" sz="2600" dirty="0" smtClean="0">
              <a:solidFill>
                <a:prstClr val="black"/>
              </a:solidFill>
              <a:latin typeface="Calibri"/>
            </a:endParaRPr>
          </a:p>
          <a:p>
            <a:pPr marL="393192" lvl="1" indent="0" algn="just">
              <a:spcBef>
                <a:spcPts val="600"/>
              </a:spcBef>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“Establish </a:t>
            </a:r>
            <a:r>
              <a:rPr lang="en-US" sz="2000" dirty="0">
                <a:latin typeface="Calibri" panose="020F0502020204030204" pitchFamily="34" charset="0"/>
                <a:ea typeface="Calibri" panose="020F0502020204030204" pitchFamily="34" charset="0"/>
                <a:cs typeface="Times New Roman" panose="02020603050405020304" pitchFamily="18" charset="0"/>
              </a:rPr>
              <a:t>pavement superelevation cross slopes, runout and runoff transitions and tapers, and determine the necessary change in pavement edge elevation along the curve and the transitions leading into and out of the curve to achieve the proposed superelevation rates, runoffs, and runouts.  Prior to starting paving operations, verify the proposed Ditching &amp; Shouldering can be constructed so that the new roadside is flush with the new pavement edge elevations and the new toe of slope, or top of cut, will remain within the existing Right-of-Way and/or not impact a sensitive obstruction.  With the approval of the Engineer, adjust/reduce the proposed superelevation rate of a curve if the new edge of pavement elevation will cause the new roadside grading to extend beyond the Right-of-Way and/or impact a sensitive obstruction.  Also, prior to starting paving operations, submit to the Engineer and obtain his/her approval of the number of lifts, each lift’s thickness, and the asphalt material type to achieve the superelevation improvement.  Ensure positive drainage upon completion of the work.”</a:t>
            </a:r>
            <a:endParaRPr lang="en-US" sz="2000" dirty="0">
              <a:solidFill>
                <a:prstClr val="black"/>
              </a:solidFill>
              <a:latin typeface="Calibri"/>
            </a:endParaRPr>
          </a:p>
        </p:txBody>
      </p:sp>
    </p:spTree>
    <p:extLst>
      <p:ext uri="{BB962C8B-B14F-4D97-AF65-F5344CB8AC3E}">
        <p14:creationId xmlns:p14="http://schemas.microsoft.com/office/powerpoint/2010/main" val="1792250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10600" cy="4389120"/>
          </a:xfrm>
        </p:spPr>
        <p:txBody>
          <a:bodyPr>
            <a:normAutofit/>
          </a:bodyPr>
          <a:lstStyle/>
          <a:p>
            <a:pPr marL="284163" lvl="1" indent="-246063">
              <a:lnSpc>
                <a:spcPct val="80000"/>
              </a:lnSpc>
              <a:spcBef>
                <a:spcPts val="0"/>
              </a:spcBef>
            </a:pPr>
            <a:r>
              <a:rPr lang="en-US" sz="2600" dirty="0" smtClean="0">
                <a:solidFill>
                  <a:prstClr val="black"/>
                </a:solidFill>
                <a:latin typeface="Calibri"/>
              </a:rPr>
              <a:t>Details:</a:t>
            </a:r>
          </a:p>
          <a:p>
            <a:pPr lvl="1" algn="just">
              <a:lnSpc>
                <a:spcPct val="90000"/>
              </a:lnSpc>
              <a:spcBef>
                <a:spcPts val="600"/>
              </a:spcBef>
            </a:pPr>
            <a:r>
              <a:rPr lang="en-US" sz="2000" dirty="0" smtClean="0">
                <a:solidFill>
                  <a:prstClr val="black"/>
                </a:solidFill>
                <a:latin typeface="Calibri"/>
              </a:rPr>
              <a:t>Superelevation Typical Section:</a:t>
            </a:r>
          </a:p>
          <a:p>
            <a:pPr marL="27432" indent="0" algn="just">
              <a:lnSpc>
                <a:spcPct val="90000"/>
              </a:lnSpc>
              <a:spcBef>
                <a:spcPts val="600"/>
              </a:spcBef>
              <a:buNone/>
            </a:pPr>
            <a:endParaRPr lang="en-US" sz="2200" dirty="0">
              <a:solidFill>
                <a:prstClr val="black"/>
              </a:solidFill>
              <a:latin typeface="Calibri"/>
            </a:endParaRPr>
          </a:p>
        </p:txBody>
      </p:sp>
      <p:pic>
        <p:nvPicPr>
          <p:cNvPr id="6" name="Picture 5"/>
          <p:cNvPicPr>
            <a:picLocks noChangeAspect="1"/>
          </p:cNvPicPr>
          <p:nvPr/>
        </p:nvPicPr>
        <p:blipFill>
          <a:blip r:embed="rId2"/>
          <a:stretch>
            <a:fillRect/>
          </a:stretch>
        </p:blipFill>
        <p:spPr>
          <a:xfrm>
            <a:off x="76200" y="3200400"/>
            <a:ext cx="8991600" cy="3418883"/>
          </a:xfrm>
          <a:prstGeom prst="rect">
            <a:avLst/>
          </a:prstGeom>
        </p:spPr>
      </p:pic>
    </p:spTree>
    <p:extLst>
      <p:ext uri="{BB962C8B-B14F-4D97-AF65-F5344CB8AC3E}">
        <p14:creationId xmlns:p14="http://schemas.microsoft.com/office/powerpoint/2010/main" val="372183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228600" y="2286000"/>
            <a:ext cx="8610600" cy="4389120"/>
          </a:xfrm>
        </p:spPr>
        <p:txBody>
          <a:bodyPr>
            <a:normAutofit/>
          </a:bodyPr>
          <a:lstStyle/>
          <a:p>
            <a:pPr marL="284163" lvl="1" indent="-246063">
              <a:lnSpc>
                <a:spcPct val="80000"/>
              </a:lnSpc>
              <a:spcBef>
                <a:spcPts val="0"/>
              </a:spcBef>
            </a:pPr>
            <a:r>
              <a:rPr lang="en-US" sz="2600" dirty="0" smtClean="0">
                <a:solidFill>
                  <a:prstClr val="black"/>
                </a:solidFill>
                <a:latin typeface="Calibri"/>
              </a:rPr>
              <a:t>Details:</a:t>
            </a:r>
          </a:p>
          <a:p>
            <a:pPr lvl="1" algn="just">
              <a:lnSpc>
                <a:spcPct val="90000"/>
              </a:lnSpc>
              <a:spcBef>
                <a:spcPts val="600"/>
              </a:spcBef>
            </a:pPr>
            <a:r>
              <a:rPr lang="en-US" sz="2000" dirty="0" smtClean="0">
                <a:solidFill>
                  <a:prstClr val="black"/>
                </a:solidFill>
                <a:latin typeface="Calibri"/>
              </a:rPr>
              <a:t>Ditching &amp; Shouldering and Embankment Bench Detail Sheet</a:t>
            </a:r>
            <a:endParaRPr lang="en-US" sz="2000" dirty="0">
              <a:solidFill>
                <a:prstClr val="black"/>
              </a:solidFill>
              <a:latin typeface="Calibri"/>
            </a:endParaRPr>
          </a:p>
        </p:txBody>
      </p:sp>
      <p:pic>
        <p:nvPicPr>
          <p:cNvPr id="4" name="Picture 3"/>
          <p:cNvPicPr>
            <a:picLocks noChangeAspect="1"/>
          </p:cNvPicPr>
          <p:nvPr/>
        </p:nvPicPr>
        <p:blipFill>
          <a:blip r:embed="rId2"/>
          <a:stretch>
            <a:fillRect/>
          </a:stretch>
        </p:blipFill>
        <p:spPr>
          <a:xfrm>
            <a:off x="192697" y="0"/>
            <a:ext cx="5065103" cy="6858000"/>
          </a:xfrm>
          <a:prstGeom prst="rect">
            <a:avLst/>
          </a:prstGeom>
        </p:spPr>
      </p:pic>
      <p:pic>
        <p:nvPicPr>
          <p:cNvPr id="5" name="Picture 4"/>
          <p:cNvPicPr>
            <a:picLocks noChangeAspect="1"/>
          </p:cNvPicPr>
          <p:nvPr/>
        </p:nvPicPr>
        <p:blipFill>
          <a:blip r:embed="rId3"/>
          <a:stretch>
            <a:fillRect/>
          </a:stretch>
        </p:blipFill>
        <p:spPr>
          <a:xfrm>
            <a:off x="3886200" y="0"/>
            <a:ext cx="5056496" cy="6858000"/>
          </a:xfrm>
          <a:prstGeom prst="rect">
            <a:avLst/>
          </a:prstGeom>
        </p:spPr>
      </p:pic>
    </p:spTree>
    <p:extLst>
      <p:ext uri="{BB962C8B-B14F-4D97-AF65-F5344CB8AC3E}">
        <p14:creationId xmlns:p14="http://schemas.microsoft.com/office/powerpoint/2010/main" val="90009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“Setting Up” Super Improvements</a:t>
            </a:r>
            <a:endParaRPr lang="en-US" sz="4400" dirty="0"/>
          </a:p>
        </p:txBody>
      </p:sp>
      <p:sp>
        <p:nvSpPr>
          <p:cNvPr id="3" name="Content Placeholder 2"/>
          <p:cNvSpPr>
            <a:spLocks noGrp="1"/>
          </p:cNvSpPr>
          <p:nvPr>
            <p:ph idx="1"/>
          </p:nvPr>
        </p:nvSpPr>
        <p:spPr>
          <a:xfrm>
            <a:off x="457200" y="2286000"/>
            <a:ext cx="8229600" cy="4389120"/>
          </a:xfrm>
        </p:spPr>
        <p:txBody>
          <a:bodyPr>
            <a:normAutofit/>
          </a:bodyPr>
          <a:lstStyle/>
          <a:p>
            <a:pPr marL="284163" lvl="1" indent="-233363">
              <a:spcBef>
                <a:spcPts val="600"/>
              </a:spcBef>
            </a:pPr>
            <a:r>
              <a:rPr lang="en-US" sz="2600" dirty="0" smtClean="0">
                <a:solidFill>
                  <a:prstClr val="black"/>
                </a:solidFill>
                <a:latin typeface="Calibri"/>
              </a:rPr>
              <a:t>If you would like a copy of any of these Notes or Details, email Central Office HSIP:</a:t>
            </a:r>
          </a:p>
          <a:p>
            <a:pPr lvl="1"/>
            <a:endParaRPr lang="en-US" dirty="0" smtClean="0">
              <a:latin typeface="+mj-lt"/>
            </a:endParaRPr>
          </a:p>
          <a:p>
            <a:pPr lvl="1"/>
            <a:r>
              <a:rPr lang="en-US" sz="2800" dirty="0" smtClean="0">
                <a:latin typeface="+mj-lt"/>
              </a:rPr>
              <a:t>Mike </a:t>
            </a:r>
            <a:r>
              <a:rPr lang="en-US" sz="2800" dirty="0">
                <a:latin typeface="+mj-lt"/>
              </a:rPr>
              <a:t>Vaughn – </a:t>
            </a:r>
            <a:r>
              <a:rPr lang="en-US" sz="2800" u="sng" dirty="0" smtClean="0">
                <a:solidFill>
                  <a:schemeClr val="accent1"/>
                </a:solidFill>
                <a:latin typeface="+mj-lt"/>
              </a:rPr>
              <a:t>Mike.Vaughn@ky.gov</a:t>
            </a:r>
          </a:p>
          <a:p>
            <a:pPr lvl="1"/>
            <a:endParaRPr lang="en-US" u="sng" dirty="0" smtClean="0">
              <a:solidFill>
                <a:schemeClr val="accent1"/>
              </a:solidFill>
              <a:latin typeface="+mj-lt"/>
            </a:endParaRPr>
          </a:p>
          <a:p>
            <a:pPr lvl="1"/>
            <a:r>
              <a:rPr lang="en-US" sz="2800" dirty="0" smtClean="0">
                <a:latin typeface="+mj-lt"/>
              </a:rPr>
              <a:t>Nathan Ridgway – </a:t>
            </a:r>
            <a:r>
              <a:rPr lang="en-US" sz="2800" u="sng" dirty="0" smtClean="0">
                <a:solidFill>
                  <a:schemeClr val="accent1"/>
                </a:solidFill>
                <a:latin typeface="+mj-lt"/>
              </a:rPr>
              <a:t>Nathan.Ridgway@ky.gov</a:t>
            </a:r>
            <a:endParaRPr lang="en-US" sz="2800" u="sng" dirty="0">
              <a:solidFill>
                <a:schemeClr val="accent1"/>
              </a:solidFill>
              <a:latin typeface="+mj-lt"/>
            </a:endParaRPr>
          </a:p>
          <a:p>
            <a:pPr lvl="1"/>
            <a:endParaRPr lang="en-US" u="sng" dirty="0" smtClean="0">
              <a:solidFill>
                <a:schemeClr val="accent1"/>
              </a:solidFill>
              <a:latin typeface="+mj-lt"/>
            </a:endParaRPr>
          </a:p>
          <a:p>
            <a:pPr lvl="1"/>
            <a:r>
              <a:rPr lang="en-US" sz="2800" dirty="0" smtClean="0">
                <a:latin typeface="+mj-lt"/>
              </a:rPr>
              <a:t>David Durman – </a:t>
            </a:r>
            <a:r>
              <a:rPr lang="en-US" sz="2800" u="sng" dirty="0" smtClean="0">
                <a:solidFill>
                  <a:schemeClr val="accent1"/>
                </a:solidFill>
                <a:latin typeface="+mj-lt"/>
              </a:rPr>
              <a:t>David.Durman@ky.gov</a:t>
            </a:r>
            <a:endParaRPr lang="en-US" sz="2800" u="sng" dirty="0">
              <a:solidFill>
                <a:schemeClr val="accent1"/>
              </a:solidFill>
              <a:latin typeface="+mj-lt"/>
            </a:endParaRPr>
          </a:p>
          <a:p>
            <a:pPr lvl="1"/>
            <a:endParaRPr lang="en-US" u="sng" dirty="0">
              <a:solidFill>
                <a:schemeClr val="accent1"/>
              </a:solidFill>
              <a:latin typeface="+mj-lt"/>
            </a:endParaRPr>
          </a:p>
        </p:txBody>
      </p:sp>
    </p:spTree>
    <p:extLst>
      <p:ext uri="{BB962C8B-B14F-4D97-AF65-F5344CB8AC3E}">
        <p14:creationId xmlns:p14="http://schemas.microsoft.com/office/powerpoint/2010/main" val="2074851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4" name="Table 3"/>
          <p:cNvGraphicFramePr>
            <a:graphicFrameLocks noGrp="1"/>
          </p:cNvGraphicFramePr>
          <p:nvPr>
            <p:extLst>
              <p:ext uri="{D42A27DB-BD31-4B8C-83A1-F6EECF244321}">
                <p14:modId xmlns:p14="http://schemas.microsoft.com/office/powerpoint/2010/main" val="350057289"/>
              </p:ext>
            </p:extLst>
          </p:nvPr>
        </p:nvGraphicFramePr>
        <p:xfrm>
          <a:off x="457200" y="1523991"/>
          <a:ext cx="8229600" cy="5257808"/>
        </p:xfrm>
        <a:graphic>
          <a:graphicData uri="http://schemas.openxmlformats.org/drawingml/2006/table">
            <a:tbl>
              <a:tblPr/>
              <a:tblGrid>
                <a:gridCol w="391265"/>
                <a:gridCol w="391265"/>
                <a:gridCol w="1395512"/>
                <a:gridCol w="521685"/>
                <a:gridCol w="260842"/>
                <a:gridCol w="391265"/>
                <a:gridCol w="1395512"/>
                <a:gridCol w="521685"/>
                <a:gridCol w="260842"/>
                <a:gridCol w="391265"/>
                <a:gridCol w="1395512"/>
                <a:gridCol w="521685"/>
                <a:gridCol w="391265"/>
              </a:tblGrid>
              <a:tr h="426372">
                <a:tc gridSpan="13">
                  <a:txBody>
                    <a:bodyPr/>
                    <a:lstStyle/>
                    <a:p>
                      <a:pPr algn="ctr" fontAlgn="ctr"/>
                      <a:r>
                        <a:rPr lang="en-US" sz="1100" b="0" i="0" u="none" strike="noStrike" dirty="0">
                          <a:solidFill>
                            <a:srgbClr val="FF0000"/>
                          </a:solidFill>
                          <a:effectLst/>
                          <a:latin typeface="Calibri" panose="020F0502020204030204" pitchFamily="34" charset="0"/>
                        </a:rPr>
                        <a:t>2013</a:t>
                      </a:r>
                      <a:r>
                        <a:rPr lang="en-US" sz="1100" b="0" i="0" u="none" strike="noStrike" dirty="0">
                          <a:solidFill>
                            <a:srgbClr val="000000"/>
                          </a:solidFill>
                          <a:effectLst/>
                          <a:latin typeface="Calibri" panose="020F0502020204030204" pitchFamily="34" charset="0"/>
                        </a:rPr>
                        <a:t> Highway Fatality Rates by State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1.90</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1.23</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0.94</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920">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200" b="0" i="0" u="none" strike="noStrike">
                          <a:solidFill>
                            <a:srgbClr val="FF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Calibri" panose="020F0502020204030204" pitchFamily="34" charset="0"/>
                        </a:rPr>
                        <a:t>1.36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346">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1.13</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565">
                <a:tc gridSpan="8">
                  <a:txBody>
                    <a:bodyPr/>
                    <a:lstStyle/>
                    <a:p>
                      <a:pPr algn="l" fontAlgn="ctr"/>
                      <a:r>
                        <a:rPr lang="en-US" sz="1100" b="0" i="0" u="none" strike="noStrike">
                          <a:solidFill>
                            <a:srgbClr val="000000"/>
                          </a:solidFill>
                          <a:effectLst/>
                          <a:latin typeface="Calibri" panose="020F0502020204030204" pitchFamily="34" charset="0"/>
                        </a:rPr>
                        <a:t>Source:  National Highway Traffic Safety Administration (NHTSA)</a:t>
                      </a: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051362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5" name="Table 4"/>
          <p:cNvGraphicFramePr>
            <a:graphicFrameLocks noGrp="1"/>
          </p:cNvGraphicFramePr>
          <p:nvPr>
            <p:extLst>
              <p:ext uri="{D42A27DB-BD31-4B8C-83A1-F6EECF244321}">
                <p14:modId xmlns:p14="http://schemas.microsoft.com/office/powerpoint/2010/main" val="1425301364"/>
              </p:ext>
            </p:extLst>
          </p:nvPr>
        </p:nvGraphicFramePr>
        <p:xfrm>
          <a:off x="457200" y="1523996"/>
          <a:ext cx="8229600" cy="5257797"/>
        </p:xfrm>
        <a:graphic>
          <a:graphicData uri="http://schemas.openxmlformats.org/drawingml/2006/table">
            <a:tbl>
              <a:tblPr/>
              <a:tblGrid>
                <a:gridCol w="391265"/>
                <a:gridCol w="391265"/>
                <a:gridCol w="1395510"/>
                <a:gridCol w="521687"/>
                <a:gridCol w="260842"/>
                <a:gridCol w="391265"/>
                <a:gridCol w="1395510"/>
                <a:gridCol w="521687"/>
                <a:gridCol w="260842"/>
                <a:gridCol w="391265"/>
                <a:gridCol w="1395510"/>
                <a:gridCol w="521687"/>
                <a:gridCol w="391265"/>
              </a:tblGrid>
              <a:tr h="426180">
                <a:tc gridSpan="13">
                  <a:txBody>
                    <a:bodyPr/>
                    <a:lstStyle/>
                    <a:p>
                      <a:pPr algn="ctr" fontAlgn="ctr"/>
                      <a:r>
                        <a:rPr lang="en-US" sz="1100" b="0" i="0" u="none" strike="noStrike" dirty="0">
                          <a:solidFill>
                            <a:srgbClr val="FF0000"/>
                          </a:solidFill>
                          <a:effectLst/>
                          <a:latin typeface="Calibri" panose="020F0502020204030204" pitchFamily="34" charset="0"/>
                        </a:rPr>
                        <a:t>2014</a:t>
                      </a:r>
                      <a:r>
                        <a:rPr lang="en-US" sz="1100" b="0" i="0" u="none" strike="noStrike" dirty="0">
                          <a:solidFill>
                            <a:srgbClr val="000000"/>
                          </a:solidFill>
                          <a:effectLst/>
                          <a:latin typeface="Calibri" panose="020F0502020204030204" pitchFamily="34" charset="0"/>
                        </a:rPr>
                        <a:t> Highway Fatality Rates by State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1.65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3">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FF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188">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1.08</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3">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gridSpan="8">
                  <a:txBody>
                    <a:bodyPr/>
                    <a:lstStyle/>
                    <a:p>
                      <a:pPr algn="l" fontAlgn="ctr"/>
                      <a:r>
                        <a:rPr lang="en-US" sz="1100" b="0" i="0" u="none" strike="noStrike">
                          <a:solidFill>
                            <a:srgbClr val="000000"/>
                          </a:solidFill>
                          <a:effectLst/>
                          <a:latin typeface="Calibri" panose="020F0502020204030204" pitchFamily="34" charset="0"/>
                        </a:rPr>
                        <a:t>Source:  National Highway Traffic Safety Administration (NHTSA)</a:t>
                      </a: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989758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5" name="Table 4"/>
          <p:cNvGraphicFramePr>
            <a:graphicFrameLocks noGrp="1"/>
          </p:cNvGraphicFramePr>
          <p:nvPr>
            <p:extLst>
              <p:ext uri="{D42A27DB-BD31-4B8C-83A1-F6EECF244321}">
                <p14:modId xmlns:p14="http://schemas.microsoft.com/office/powerpoint/2010/main" val="2251954900"/>
              </p:ext>
            </p:extLst>
          </p:nvPr>
        </p:nvGraphicFramePr>
        <p:xfrm>
          <a:off x="457200" y="1523993"/>
          <a:ext cx="8229600" cy="5257802"/>
        </p:xfrm>
        <a:graphic>
          <a:graphicData uri="http://schemas.openxmlformats.org/drawingml/2006/table">
            <a:tbl>
              <a:tblPr/>
              <a:tblGrid>
                <a:gridCol w="391265"/>
                <a:gridCol w="391265"/>
                <a:gridCol w="1395510"/>
                <a:gridCol w="521687"/>
                <a:gridCol w="260842"/>
                <a:gridCol w="391265"/>
                <a:gridCol w="1395510"/>
                <a:gridCol w="521687"/>
                <a:gridCol w="260842"/>
                <a:gridCol w="391265"/>
                <a:gridCol w="1395510"/>
                <a:gridCol w="521687"/>
                <a:gridCol w="391265"/>
              </a:tblGrid>
              <a:tr h="426182">
                <a:tc gridSpan="13">
                  <a:txBody>
                    <a:bodyPr/>
                    <a:lstStyle/>
                    <a:p>
                      <a:pPr algn="ctr" fontAlgn="ctr"/>
                      <a:r>
                        <a:rPr lang="en-US" sz="1100" b="0" i="0" u="none" strike="noStrike" dirty="0">
                          <a:solidFill>
                            <a:srgbClr val="FF0000"/>
                          </a:solidFill>
                          <a:effectLst/>
                          <a:latin typeface="Calibri" panose="020F0502020204030204" pitchFamily="34" charset="0"/>
                        </a:rPr>
                        <a:t>2015</a:t>
                      </a:r>
                      <a:r>
                        <a:rPr lang="en-US" sz="1100" b="0" i="0" u="none" strike="noStrike" dirty="0">
                          <a:solidFill>
                            <a:srgbClr val="000000"/>
                          </a:solidFill>
                          <a:effectLst/>
                          <a:latin typeface="Calibri" panose="020F0502020204030204" pitchFamily="34" charset="0"/>
                        </a:rPr>
                        <a:t> Highway Fatality Rates by State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1.89</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1.26</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0.96</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4">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FF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Calibri" panose="020F0502020204030204" pitchFamily="34" charset="0"/>
                        </a:rPr>
                        <a:t>1.56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0.58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0.57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18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4">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gridSpan="8">
                  <a:txBody>
                    <a:bodyPr/>
                    <a:lstStyle/>
                    <a:p>
                      <a:pPr algn="l" fontAlgn="ctr"/>
                      <a:r>
                        <a:rPr lang="en-US" sz="1100" b="0" i="0" u="none" strike="noStrike">
                          <a:solidFill>
                            <a:srgbClr val="000000"/>
                          </a:solidFill>
                          <a:effectLst/>
                          <a:latin typeface="Calibri" panose="020F0502020204030204" pitchFamily="34" charset="0"/>
                        </a:rPr>
                        <a:t>Source:  National Highway Traffic Safety Administration (NHTSA)</a:t>
                      </a: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063581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8229600" cy="609600"/>
          </a:xfrm>
        </p:spPr>
        <p:txBody>
          <a:bodyPr anchor="t">
            <a:normAutofit fontScale="90000"/>
          </a:bodyPr>
          <a:lstStyle/>
          <a:p>
            <a:pPr algn="ctr"/>
            <a:r>
              <a:rPr lang="en-US" sz="4400" dirty="0" smtClean="0"/>
              <a:t>Kentucky Compared to Other States</a:t>
            </a:r>
            <a:endParaRPr lang="en-US" sz="4400" dirty="0"/>
          </a:p>
        </p:txBody>
      </p:sp>
      <p:graphicFrame>
        <p:nvGraphicFramePr>
          <p:cNvPr id="3" name="Table 2"/>
          <p:cNvGraphicFramePr>
            <a:graphicFrameLocks noGrp="1"/>
          </p:cNvGraphicFramePr>
          <p:nvPr>
            <p:extLst>
              <p:ext uri="{D42A27DB-BD31-4B8C-83A1-F6EECF244321}">
                <p14:modId xmlns:p14="http://schemas.microsoft.com/office/powerpoint/2010/main" val="1356243013"/>
              </p:ext>
            </p:extLst>
          </p:nvPr>
        </p:nvGraphicFramePr>
        <p:xfrm>
          <a:off x="457198" y="1523993"/>
          <a:ext cx="8229602" cy="5257801"/>
        </p:xfrm>
        <a:graphic>
          <a:graphicData uri="http://schemas.openxmlformats.org/drawingml/2006/table">
            <a:tbl>
              <a:tblPr/>
              <a:tblGrid>
                <a:gridCol w="391265"/>
                <a:gridCol w="391265"/>
                <a:gridCol w="1395510"/>
                <a:gridCol w="521687"/>
                <a:gridCol w="260843"/>
                <a:gridCol w="391265"/>
                <a:gridCol w="1395510"/>
                <a:gridCol w="521687"/>
                <a:gridCol w="260843"/>
                <a:gridCol w="391265"/>
                <a:gridCol w="1395510"/>
                <a:gridCol w="521687"/>
                <a:gridCol w="391265"/>
              </a:tblGrid>
              <a:tr h="426182">
                <a:tc gridSpan="13">
                  <a:txBody>
                    <a:bodyPr/>
                    <a:lstStyle/>
                    <a:p>
                      <a:pPr algn="ctr" fontAlgn="ctr"/>
                      <a:r>
                        <a:rPr lang="en-US" sz="1100" b="0" i="0" u="none" strike="noStrike">
                          <a:solidFill>
                            <a:srgbClr val="FF0000"/>
                          </a:solidFill>
                          <a:effectLst/>
                          <a:latin typeface="Calibri" panose="020F0502020204030204" pitchFamily="34" charset="0"/>
                        </a:rPr>
                        <a:t>2016</a:t>
                      </a:r>
                      <a:r>
                        <a:rPr lang="en-US" sz="1100" b="0" i="0" u="none" strike="noStrike">
                          <a:solidFill>
                            <a:srgbClr val="000000"/>
                          </a:solidFill>
                          <a:effectLst/>
                          <a:latin typeface="Calibri" panose="020F0502020204030204" pitchFamily="34" charset="0"/>
                        </a:rPr>
                        <a:t> Highway Fatality Rates by State</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(Fatalities per 100 Million Vehicle Miles Traveled)</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a:solidFill>
                            <a:srgbClr val="000000"/>
                          </a:solidFill>
                          <a:effectLst/>
                          <a:latin typeface="Calibri" panose="020F0502020204030204" pitchFamily="34" charset="0"/>
                        </a:rPr>
                        <a:t>1.</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Carolina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1.88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18.</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Oregon</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1.32</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California</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0.99</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237814">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FF0000"/>
                          </a:solidFill>
                          <a:effectLst/>
                          <a:latin typeface="Calibri" panose="020F0502020204030204" pitchFamily="34" charset="0"/>
                        </a:rPr>
                        <a:t>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200" b="0" i="0" u="none" strike="noStrike">
                          <a:solidFill>
                            <a:srgbClr val="FF0000"/>
                          </a:solidFill>
                          <a:effectLst/>
                          <a:latin typeface="Calibri" panose="020F0502020204030204" pitchFamily="34" charset="0"/>
                        </a:rPr>
                        <a:t>Kentucky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FF0000"/>
                          </a:solidFill>
                          <a:effectLst/>
                          <a:latin typeface="Calibri" panose="020F0502020204030204" pitchFamily="34" charset="0"/>
                        </a:rPr>
                        <a:t>1.69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Georgia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Illinois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1.67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Carolina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Mississippi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1.63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Iowa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Ohio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Louisiana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Missouri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Wisconsin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Mexico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Nevada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Utah</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1.51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South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Connecticut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Alabama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Delaware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0.90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Arizona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Wyoming</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Washington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Florida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Pennsylvania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Maryland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Montana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Colorado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Vermont</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0.85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Idaho</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North Dakota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Jersey</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Texas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Maine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York</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0.75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Oklahoma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Nebraska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48.</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Massachusetts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15.</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West Virginia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Hawaii</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49.</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Minnesota</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Kansas</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33.</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Michigan</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1.02</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50.</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Rhode Island</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0.66</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Calibri" panose="020F0502020204030204" pitchFamily="34" charset="0"/>
                        </a:rPr>
                        <a:t>17.</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Tennessee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34.</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New Hampshire</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53188">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ctr"/>
                      <a:r>
                        <a:rPr lang="en-US" sz="1200" b="0" i="0" u="none" strike="noStrike">
                          <a:solidFill>
                            <a:srgbClr val="FF0000"/>
                          </a:solidFill>
                          <a:effectLst/>
                          <a:latin typeface="Calibri" panose="020F0502020204030204" pitchFamily="34" charset="0"/>
                        </a:rPr>
                        <a:t>National Average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hMerge="1">
                  <a:txBody>
                    <a:bodyPr/>
                    <a:lstStyle/>
                    <a:p>
                      <a:endParaRPr lang="en-US"/>
                    </a:p>
                  </a:txBody>
                  <a:tcPr/>
                </a:tc>
                <a:tc>
                  <a:txBody>
                    <a:bodyPr/>
                    <a:lstStyle/>
                    <a:p>
                      <a:pPr algn="l" fontAlgn="ctr"/>
                      <a:r>
                        <a:rPr lang="en-US" sz="1200" b="0" i="0" u="none" strike="noStrike">
                          <a:solidFill>
                            <a:srgbClr val="FF0000"/>
                          </a:solidFill>
                          <a:effectLst/>
                          <a:latin typeface="Calibri" panose="020F0502020204030204" pitchFamily="34" charset="0"/>
                        </a:rPr>
                        <a:t>1.18</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7814">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200" b="0" i="0" u="none" strike="noStrike">
                        <a:solidFill>
                          <a:srgbClr val="FF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235459">
                <a:tc gridSpan="9">
                  <a:txBody>
                    <a:bodyPr/>
                    <a:lstStyle/>
                    <a:p>
                      <a:pPr algn="l" fontAlgn="ctr"/>
                      <a:r>
                        <a:rPr lang="en-US" sz="1100" b="0" i="0" u="none" strike="noStrike">
                          <a:solidFill>
                            <a:srgbClr val="000000"/>
                          </a:solidFill>
                          <a:effectLst/>
                          <a:latin typeface="Calibri" panose="020F0502020204030204" pitchFamily="34" charset="0"/>
                        </a:rPr>
                        <a:t>Source: Insurance Institute for Highway Traffic Safety - </a:t>
                      </a:r>
                      <a:r>
                        <a:rPr lang="en-US" sz="1100" b="1" i="0" u="none" strike="noStrike">
                          <a:solidFill>
                            <a:srgbClr val="000000"/>
                          </a:solidFill>
                          <a:effectLst/>
                          <a:latin typeface="Calibri" panose="020F0502020204030204" pitchFamily="34" charset="0"/>
                        </a:rPr>
                        <a:t>PRELIMINARY</a:t>
                      </a: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086523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Rumble </a:t>
            </a:r>
            <a:r>
              <a:rPr lang="en-US" sz="4400" dirty="0" smtClean="0"/>
              <a:t>Strips</a:t>
            </a:r>
            <a:endParaRPr lang="en-US" sz="4400" dirty="0"/>
          </a:p>
        </p:txBody>
      </p:sp>
      <p:sp>
        <p:nvSpPr>
          <p:cNvPr id="3" name="Content Placeholder 2"/>
          <p:cNvSpPr>
            <a:spLocks noGrp="1"/>
          </p:cNvSpPr>
          <p:nvPr>
            <p:ph idx="1"/>
          </p:nvPr>
        </p:nvSpPr>
        <p:spPr>
          <a:xfrm>
            <a:off x="457200" y="2133600"/>
            <a:ext cx="8229600" cy="4541520"/>
          </a:xfrm>
        </p:spPr>
        <p:txBody>
          <a:bodyPr>
            <a:normAutofit/>
          </a:bodyPr>
          <a:lstStyle/>
          <a:p>
            <a:pPr>
              <a:spcBef>
                <a:spcPts val="0"/>
              </a:spcBef>
            </a:pPr>
            <a:r>
              <a:rPr lang="en-US" sz="2800" dirty="0" smtClean="0">
                <a:latin typeface="+mj-lt"/>
              </a:rPr>
              <a:t>Proven Countermeasure:</a:t>
            </a:r>
            <a:endParaRPr lang="en-US" dirty="0" smtClean="0">
              <a:latin typeface="+mj-lt"/>
            </a:endParaRPr>
          </a:p>
          <a:p>
            <a:pPr lvl="1">
              <a:spcBef>
                <a:spcPts val="900"/>
              </a:spcBef>
            </a:pPr>
            <a:r>
              <a:rPr lang="en-US" dirty="0" smtClean="0">
                <a:latin typeface="+mj-lt"/>
              </a:rPr>
              <a:t>Last year’s HSIP Annual Evaluation shows that Rumble Strips in KY have an approximate Benefit to Cost Ratio of:</a:t>
            </a:r>
          </a:p>
          <a:p>
            <a:pPr marL="625475" lvl="1" indent="0">
              <a:spcBef>
                <a:spcPts val="600"/>
              </a:spcBef>
              <a:spcAft>
                <a:spcPts val="1200"/>
              </a:spcAft>
              <a:buNone/>
            </a:pPr>
            <a:r>
              <a:rPr lang="en-US" sz="4000" dirty="0" smtClean="0">
                <a:latin typeface="+mj-lt"/>
              </a:rPr>
              <a:t>30:1 !!!!</a:t>
            </a:r>
          </a:p>
        </p:txBody>
      </p:sp>
      <p:pic>
        <p:nvPicPr>
          <p:cNvPr id="4" name="Picture 3"/>
          <p:cNvPicPr>
            <a:picLocks noChangeAspect="1" noChangeArrowheads="1"/>
          </p:cNvPicPr>
          <p:nvPr/>
        </p:nvPicPr>
        <p:blipFill>
          <a:blip r:embed="rId2" cstate="print"/>
          <a:srcRect/>
          <a:stretch>
            <a:fillRect/>
          </a:stretch>
        </p:blipFill>
        <p:spPr bwMode="auto">
          <a:xfrm>
            <a:off x="1193575" y="4343400"/>
            <a:ext cx="6675930"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a:t>How Do We Capitalize?</a:t>
            </a:r>
          </a:p>
        </p:txBody>
      </p:sp>
      <p:sp>
        <p:nvSpPr>
          <p:cNvPr id="3" name="Content Placeholder 2"/>
          <p:cNvSpPr>
            <a:spLocks noGrp="1"/>
          </p:cNvSpPr>
          <p:nvPr>
            <p:ph idx="1"/>
          </p:nvPr>
        </p:nvSpPr>
        <p:spPr>
          <a:xfrm>
            <a:off x="457200" y="2286000"/>
            <a:ext cx="8229600" cy="4389120"/>
          </a:xfrm>
        </p:spPr>
        <p:txBody>
          <a:bodyPr/>
          <a:lstStyle/>
          <a:p>
            <a:pPr marL="288925" indent="0">
              <a:spcBef>
                <a:spcPts val="0"/>
              </a:spcBef>
              <a:buNone/>
            </a:pPr>
            <a:r>
              <a:rPr lang="en-US" sz="3600" dirty="0" smtClean="0">
                <a:latin typeface="+mj-lt"/>
              </a:rPr>
              <a:t>Invest in More Rumble Strips!!!</a:t>
            </a:r>
          </a:p>
          <a:p>
            <a:pPr>
              <a:spcBef>
                <a:spcPts val="1800"/>
              </a:spcBef>
            </a:pPr>
            <a:r>
              <a:rPr lang="en-US" dirty="0" smtClean="0">
                <a:latin typeface="+mj-lt"/>
              </a:rPr>
              <a:t>Installations need to be </a:t>
            </a:r>
            <a:r>
              <a:rPr lang="en-US" u="sng" dirty="0" smtClean="0">
                <a:latin typeface="+mj-lt"/>
              </a:rPr>
              <a:t>consistent and uniform</a:t>
            </a:r>
            <a:r>
              <a:rPr lang="en-US" dirty="0" smtClean="0">
                <a:latin typeface="+mj-lt"/>
              </a:rPr>
              <a:t>, as much as possible</a:t>
            </a:r>
          </a:p>
          <a:p>
            <a:pPr>
              <a:spcBef>
                <a:spcPts val="1800"/>
              </a:spcBef>
            </a:pPr>
            <a:r>
              <a:rPr lang="en-US" dirty="0" smtClean="0">
                <a:latin typeface="+mj-lt"/>
              </a:rPr>
              <a:t>As of the February 2017 Letting:</a:t>
            </a:r>
          </a:p>
          <a:p>
            <a:pPr lvl="1">
              <a:spcBef>
                <a:spcPts val="600"/>
              </a:spcBef>
            </a:pPr>
            <a:r>
              <a:rPr lang="en-US" dirty="0" smtClean="0">
                <a:latin typeface="+mj-lt"/>
              </a:rPr>
              <a:t>Updated Rumble Strip </a:t>
            </a:r>
            <a:r>
              <a:rPr lang="en-US" b="1" dirty="0" smtClean="0">
                <a:latin typeface="+mj-lt"/>
              </a:rPr>
              <a:t>Bid Items</a:t>
            </a:r>
          </a:p>
          <a:p>
            <a:pPr lvl="1">
              <a:spcBef>
                <a:spcPts val="600"/>
              </a:spcBef>
            </a:pPr>
            <a:r>
              <a:rPr lang="en-US" dirty="0" smtClean="0">
                <a:latin typeface="+mj-lt"/>
              </a:rPr>
              <a:t>New Rumble Strip </a:t>
            </a:r>
            <a:r>
              <a:rPr lang="en-US" b="1" dirty="0" smtClean="0">
                <a:latin typeface="+mj-lt"/>
              </a:rPr>
              <a:t>Sepia Drawings</a:t>
            </a:r>
          </a:p>
          <a:p>
            <a:pPr lvl="1">
              <a:spcBef>
                <a:spcPts val="600"/>
              </a:spcBef>
            </a:pPr>
            <a:r>
              <a:rPr lang="en-US" dirty="0">
                <a:latin typeface="+mj-lt"/>
              </a:rPr>
              <a:t>New Rumble Strip </a:t>
            </a:r>
            <a:r>
              <a:rPr lang="en-US" b="1" dirty="0" smtClean="0">
                <a:latin typeface="+mj-lt"/>
              </a:rPr>
              <a:t>Supplemental Spec.</a:t>
            </a:r>
          </a:p>
          <a:p>
            <a:pPr marL="667512" lvl="2" indent="0">
              <a:spcBef>
                <a:spcPts val="600"/>
              </a:spcBef>
              <a:buNone/>
            </a:pPr>
            <a:r>
              <a:rPr lang="en-US" dirty="0" smtClean="0">
                <a:latin typeface="+mj-lt"/>
              </a:rPr>
              <a:t>(i.e. </a:t>
            </a:r>
            <a:r>
              <a:rPr lang="en-US" u="sng" dirty="0" smtClean="0">
                <a:latin typeface="+mj-lt"/>
              </a:rPr>
              <a:t>new language within Section 403</a:t>
            </a:r>
            <a:r>
              <a:rPr lang="en-US" dirty="0" smtClean="0">
                <a:latin typeface="+mj-lt"/>
              </a:rPr>
              <a:t>)</a:t>
            </a:r>
          </a:p>
        </p:txBody>
      </p:sp>
    </p:spTree>
    <p:extLst>
      <p:ext uri="{BB962C8B-B14F-4D97-AF65-F5344CB8AC3E}">
        <p14:creationId xmlns:p14="http://schemas.microsoft.com/office/powerpoint/2010/main" val="410350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0"/>
            <a:ext cx="8229600" cy="1143000"/>
          </a:xfrm>
        </p:spPr>
        <p:txBody>
          <a:bodyPr>
            <a:normAutofit/>
          </a:bodyPr>
          <a:lstStyle/>
          <a:p>
            <a:r>
              <a:rPr lang="en-US" sz="4400" dirty="0" smtClean="0"/>
              <a:t>Bid </a:t>
            </a:r>
            <a:r>
              <a:rPr lang="en-US" sz="4400" dirty="0"/>
              <a:t>Items</a:t>
            </a:r>
          </a:p>
        </p:txBody>
      </p:sp>
      <p:sp>
        <p:nvSpPr>
          <p:cNvPr id="3" name="Content Placeholder 2"/>
          <p:cNvSpPr>
            <a:spLocks noGrp="1"/>
          </p:cNvSpPr>
          <p:nvPr>
            <p:ph idx="1"/>
          </p:nvPr>
        </p:nvSpPr>
        <p:spPr>
          <a:xfrm>
            <a:off x="457200" y="1981200"/>
            <a:ext cx="8229600" cy="4693920"/>
          </a:xfrm>
        </p:spPr>
        <p:txBody>
          <a:bodyPr/>
          <a:lstStyle/>
          <a:p>
            <a:pPr>
              <a:spcBef>
                <a:spcPts val="0"/>
              </a:spcBef>
            </a:pPr>
            <a:r>
              <a:rPr lang="en-US" dirty="0" smtClean="0">
                <a:latin typeface="+mj-lt"/>
              </a:rPr>
              <a:t>There are 3 types of Rumble Strips:</a:t>
            </a:r>
          </a:p>
          <a:p>
            <a:pPr lvl="1">
              <a:spcBef>
                <a:spcPts val="0"/>
              </a:spcBef>
            </a:pPr>
            <a:r>
              <a:rPr lang="en-US" dirty="0" smtClean="0">
                <a:latin typeface="+mj-lt"/>
              </a:rPr>
              <a:t>20458ES403 </a:t>
            </a:r>
            <a:r>
              <a:rPr lang="en-US" dirty="0">
                <a:latin typeface="+mj-lt"/>
              </a:rPr>
              <a:t>– </a:t>
            </a:r>
            <a:r>
              <a:rPr lang="en-US" b="1" dirty="0">
                <a:latin typeface="+mj-lt"/>
              </a:rPr>
              <a:t>Centerline Rumble Strips </a:t>
            </a:r>
            <a:r>
              <a:rPr lang="en-US" dirty="0">
                <a:latin typeface="+mj-lt"/>
              </a:rPr>
              <a:t>– LF</a:t>
            </a:r>
          </a:p>
          <a:p>
            <a:pPr lvl="1">
              <a:spcBef>
                <a:spcPts val="0"/>
              </a:spcBef>
            </a:pPr>
            <a:r>
              <a:rPr lang="en-US" dirty="0">
                <a:latin typeface="+mj-lt"/>
              </a:rPr>
              <a:t>2697 – </a:t>
            </a:r>
            <a:r>
              <a:rPr lang="en-US" b="1" dirty="0">
                <a:latin typeface="+mj-lt"/>
              </a:rPr>
              <a:t>Edgeline Rumble Strips </a:t>
            </a:r>
            <a:r>
              <a:rPr lang="en-US" dirty="0">
                <a:latin typeface="+mj-lt"/>
              </a:rPr>
              <a:t>– LF</a:t>
            </a:r>
          </a:p>
          <a:p>
            <a:pPr lvl="1">
              <a:spcBef>
                <a:spcPts val="0"/>
              </a:spcBef>
            </a:pPr>
            <a:r>
              <a:rPr lang="en-US" dirty="0">
                <a:latin typeface="+mj-lt"/>
              </a:rPr>
              <a:t>2696 – </a:t>
            </a:r>
            <a:r>
              <a:rPr lang="en-US" b="1" dirty="0">
                <a:latin typeface="+mj-lt"/>
              </a:rPr>
              <a:t>Shoulder Rumble Strips </a:t>
            </a:r>
            <a:r>
              <a:rPr lang="en-US" dirty="0">
                <a:latin typeface="+mj-lt"/>
              </a:rPr>
              <a:t>– LF</a:t>
            </a:r>
          </a:p>
        </p:txBody>
      </p:sp>
      <p:pic>
        <p:nvPicPr>
          <p:cNvPr id="4" name="Picture 3"/>
          <p:cNvPicPr preferRelativeResize="0">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2" y="3657599"/>
            <a:ext cx="4572000" cy="3017520"/>
          </a:xfrm>
          <a:prstGeom prst="rect">
            <a:avLst/>
          </a:prstGeom>
        </p:spPr>
      </p:pic>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2286000" y="3656843"/>
            <a:ext cx="4572000" cy="3018275"/>
          </a:xfrm>
          <a:prstGeom prst="rect">
            <a:avLst/>
          </a:prstGeom>
        </p:spPr>
      </p:pic>
      <p:pic>
        <p:nvPicPr>
          <p:cNvPr id="6" name="Picture 5"/>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a:off x="2286003" y="3656840"/>
            <a:ext cx="4572000" cy="3018277"/>
          </a:xfrm>
          <a:prstGeom prst="rect">
            <a:avLst/>
          </a:prstGeom>
        </p:spPr>
      </p:pic>
    </p:spTree>
    <p:extLst>
      <p:ext uri="{BB962C8B-B14F-4D97-AF65-F5344CB8AC3E}">
        <p14:creationId xmlns:p14="http://schemas.microsoft.com/office/powerpoint/2010/main" val="363627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5"/>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12CC86BF0B59418A9A28F148D04210" ma:contentTypeVersion="1" ma:contentTypeDescription="Create a new document." ma:contentTypeScope="" ma:versionID="bae938c8099f2e511549e868f79fe92a">
  <xsd:schema xmlns:xsd="http://www.w3.org/2001/XMLSchema" xmlns:xs="http://www.w3.org/2001/XMLSchema" xmlns:p="http://schemas.microsoft.com/office/2006/metadata/properties" xmlns:ns2="73650535-4fd3-406b-a6c4-eaed906392d4" targetNamespace="http://schemas.microsoft.com/office/2006/metadata/properties" ma:root="true" ma:fieldsID="f26618319de0826ac14b9e3d876d0433" ns2:_="">
    <xsd:import namespace="73650535-4fd3-406b-a6c4-eaed906392d4"/>
    <xsd:element name="properties">
      <xsd:complexType>
        <xsd:sequence>
          <xsd:element name="documentManagement">
            <xsd:complexType>
              <xsd:all>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650535-4fd3-406b-a6c4-eaed906392d4" elementFormDefault="qualified">
    <xsd:import namespace="http://schemas.microsoft.com/office/2006/documentManagement/types"/>
    <xsd:import namespace="http://schemas.microsoft.com/office/infopath/2007/PartnerControls"/>
    <xsd:element name="Year" ma:index="8" nillable="true" ma:displayName="Year" ma:internalName="Yea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73650535-4fd3-406b-a6c4-eaed906392d4">2018</Year>
  </documentManagement>
</p:properties>
</file>

<file path=customXml/itemProps1.xml><?xml version="1.0" encoding="utf-8"?>
<ds:datastoreItem xmlns:ds="http://schemas.openxmlformats.org/officeDocument/2006/customXml" ds:itemID="{131D6279-6EF3-4265-8298-E00429A69801}"/>
</file>

<file path=customXml/itemProps2.xml><?xml version="1.0" encoding="utf-8"?>
<ds:datastoreItem xmlns:ds="http://schemas.openxmlformats.org/officeDocument/2006/customXml" ds:itemID="{BE0D8020-B95E-4D8F-8892-E33BC726AB1F}"/>
</file>

<file path=customXml/itemProps3.xml><?xml version="1.0" encoding="utf-8"?>
<ds:datastoreItem xmlns:ds="http://schemas.openxmlformats.org/officeDocument/2006/customXml" ds:itemID="{8EBA7896-2440-4423-B2B6-12566A403538}"/>
</file>

<file path=docProps/app.xml><?xml version="1.0" encoding="utf-8"?>
<Properties xmlns="http://schemas.openxmlformats.org/officeDocument/2006/extended-properties" xmlns:vt="http://schemas.openxmlformats.org/officeDocument/2006/docPropsVTypes">
  <Template>Flow</Template>
  <TotalTime>5524</TotalTime>
  <Words>2838</Words>
  <Application>Microsoft Office PowerPoint</Application>
  <PresentationFormat>On-screen Show (4:3)</PresentationFormat>
  <Paragraphs>1117</Paragraphs>
  <Slides>29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Constantia</vt:lpstr>
      <vt:lpstr>Times New Roman</vt:lpstr>
      <vt:lpstr>Wingdings 2</vt:lpstr>
      <vt:lpstr>Flow</vt:lpstr>
      <vt:lpstr>Curve Revisions (aka Superelevation Improvements)  &amp; Rumble Strips By:  Mike Vaughn</vt:lpstr>
      <vt:lpstr>Kentucky Compared to Other States</vt:lpstr>
      <vt:lpstr>Kentucky Compared to Other States</vt:lpstr>
      <vt:lpstr>Kentucky Compared to Other States</vt:lpstr>
      <vt:lpstr>Kentucky Compared to Other States</vt:lpstr>
      <vt:lpstr>Kentucky Compared to Other States</vt:lpstr>
      <vt:lpstr>Rumble Strips</vt:lpstr>
      <vt:lpstr>How Do We Capitalize?</vt:lpstr>
      <vt:lpstr>Bid Items</vt:lpstr>
      <vt:lpstr>Sepia Drawings</vt:lpstr>
      <vt:lpstr>Supplemental Spec.</vt:lpstr>
      <vt:lpstr>Curves &amp; HFS</vt:lpstr>
      <vt:lpstr>Curves &amp; HFS</vt:lpstr>
      <vt:lpstr>Curves &amp; HFS</vt:lpstr>
      <vt:lpstr>Curves &amp; HFS</vt:lpstr>
      <vt:lpstr>Superelevation Improvement</vt:lpstr>
      <vt:lpstr>Superelevation Improvement</vt:lpstr>
      <vt:lpstr>Superelevation Improvement</vt:lpstr>
      <vt:lpstr>Superelevation Improvement</vt:lpstr>
      <vt:lpstr>Superelevation Improvement</vt:lpstr>
      <vt:lpstr>“Setting Up” Super Improvements</vt:lpstr>
      <vt:lpstr>“Setting Up” Super Improvements</vt:lpstr>
      <vt:lpstr>“Setting Up” Super Improvements</vt:lpstr>
      <vt:lpstr>“Setting Up” Super Improvements</vt:lpstr>
      <vt:lpstr>“Setting Up” Super Improvements</vt:lpstr>
      <vt:lpstr>“Setting Up” Super Improvements</vt:lpstr>
      <vt:lpstr>“Setting Up” Super Improvements</vt:lpstr>
      <vt:lpstr>“Setting Up” Super Improvements</vt:lpstr>
      <vt:lpstr>“Setting Up” Super Improvements</vt:lpstr>
    </vt:vector>
  </TitlesOfParts>
  <Company>Commonwealth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COT</dc:creator>
  <cp:lastModifiedBy>Vaughn, Mike  (KYTC)</cp:lastModifiedBy>
  <cp:revision>143</cp:revision>
  <dcterms:created xsi:type="dcterms:W3CDTF">2010-11-09T22:30:19Z</dcterms:created>
  <dcterms:modified xsi:type="dcterms:W3CDTF">2018-02-04T21:06:47Z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0x0101002212CC86BF0B59418A9A28F148D04210</vt:lpwstr>
  </property>
</Properties>
</file>